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83" r:id="rId3"/>
    <p:sldId id="284" r:id="rId4"/>
    <p:sldId id="257" r:id="rId5"/>
    <p:sldId id="266" r:id="rId6"/>
    <p:sldId id="289" r:id="rId7"/>
    <p:sldId id="290" r:id="rId8"/>
    <p:sldId id="275" r:id="rId9"/>
    <p:sldId id="291" r:id="rId10"/>
    <p:sldId id="285" r:id="rId11"/>
    <p:sldId id="287" r:id="rId12"/>
    <p:sldId id="28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2BD5F1-4678-4B7A-9AF4-908E4FA723E7}" type="datetimeFigureOut">
              <a:rPr lang="en-GB" smtClean="0"/>
              <a:pPr/>
              <a:t>15/01/2020</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65DA15-09FD-4613-AB38-6E7E17F57469}" type="slidenum">
              <a:rPr lang="en-GB" smtClean="0"/>
              <a:pPr/>
              <a:t>‹#›</a:t>
            </a:fld>
            <a:endParaRPr lang="en-GB" dirty="0"/>
          </a:p>
        </p:txBody>
      </p:sp>
    </p:spTree>
    <p:extLst>
      <p:ext uri="{BB962C8B-B14F-4D97-AF65-F5344CB8AC3E}">
        <p14:creationId xmlns:p14="http://schemas.microsoft.com/office/powerpoint/2010/main" val="1581343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DF4DD0-5324-454F-A0CE-FAA4B0E6D201}" type="datetimeFigureOut">
              <a:rPr lang="en-GB" smtClean="0"/>
              <a:pPr/>
              <a:t>15/01/2020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E1B14-2777-433E-9294-ABA761EB5A67}" type="slidenum">
              <a:rPr lang="en-GB" smtClean="0"/>
              <a:pPr/>
              <a:t>‹#›</a:t>
            </a:fld>
            <a:endParaRPr lang="en-GB" dirty="0"/>
          </a:p>
        </p:txBody>
      </p:sp>
    </p:spTree>
    <p:extLst>
      <p:ext uri="{BB962C8B-B14F-4D97-AF65-F5344CB8AC3E}">
        <p14:creationId xmlns:p14="http://schemas.microsoft.com/office/powerpoint/2010/main" val="1461243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ogle.com/url?sa=i&amp;source=images&amp;cd=&amp;cad=rja&amp;uact=8&amp;ved=2ahUKEwiVy7SmzsPiAhWSzIUKHaZ4AQ0QjB16BAgBEAQ&amp;url=https://globalgoals.scot/&amp;psig=AOvVaw1xR2jEsGDZxOGnKGOvl4We&amp;ust=1559317898332872"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sng" kern="1200" dirty="0" err="1" smtClean="0">
                <a:solidFill>
                  <a:schemeClr val="tx1"/>
                </a:solidFill>
                <a:effectLst/>
                <a:latin typeface="+mn-lt"/>
                <a:ea typeface="+mn-ea"/>
                <a:cs typeface="+mn-cs"/>
                <a:hlinkClick r:id="rId3"/>
              </a:rPr>
              <a:t>globalgoals.scot</a:t>
            </a:r>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2</a:t>
            </a:fld>
            <a:endParaRPr lang="en-GB"/>
          </a:p>
        </p:txBody>
      </p:sp>
    </p:spTree>
    <p:extLst>
      <p:ext uri="{BB962C8B-B14F-4D97-AF65-F5344CB8AC3E}">
        <p14:creationId xmlns:p14="http://schemas.microsoft.com/office/powerpoint/2010/main" val="2542289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Students know that migration is a continual process, which takes place locally, nationally and internationally. </a:t>
            </a:r>
          </a:p>
          <a:p>
            <a:r>
              <a:rPr lang="en-GB" sz="1200" b="0" i="0" u="none" strike="noStrike" kern="1200" baseline="0" dirty="0" smtClean="0">
                <a:solidFill>
                  <a:schemeClr val="tx1"/>
                </a:solidFill>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3</a:t>
            </a:fld>
            <a:endParaRPr lang="en-GB" dirty="0"/>
          </a:p>
        </p:txBody>
      </p:sp>
    </p:spTree>
    <p:extLst>
      <p:ext uri="{BB962C8B-B14F-4D97-AF65-F5344CB8AC3E}">
        <p14:creationId xmlns:p14="http://schemas.microsoft.com/office/powerpoint/2010/main" val="2025333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590419a5a1_0_0:notes"/>
          <p:cNvSpPr>
            <a:spLocks noGrp="1" noRot="1" noChangeAspect="1"/>
          </p:cNvSpPr>
          <p:nvPr>
            <p:ph type="sldImg" idx="2"/>
          </p:nvPr>
        </p:nvSpPr>
        <p:spPr>
          <a:xfrm>
            <a:off x="1154113" y="585788"/>
            <a:ext cx="3913187"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g590419a5a1_0_0:notes"/>
          <p:cNvSpPr txBox="1">
            <a:spLocks noGrp="1"/>
          </p:cNvSpPr>
          <p:nvPr>
            <p:ph type="body" idx="1"/>
          </p:nvPr>
        </p:nvSpPr>
        <p:spPr>
          <a:xfrm>
            <a:off x="622145" y="3714623"/>
            <a:ext cx="4977300" cy="3519000"/>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49952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20:notes"/>
          <p:cNvSpPr>
            <a:spLocks noGrp="1" noRot="1" noChangeAspect="1"/>
          </p:cNvSpPr>
          <p:nvPr>
            <p:ph type="sldImg" idx="2"/>
          </p:nvPr>
        </p:nvSpPr>
        <p:spPr>
          <a:xfrm>
            <a:off x="1155700" y="585788"/>
            <a:ext cx="3911600"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20:notes"/>
          <p:cNvSpPr txBox="1">
            <a:spLocks noGrp="1"/>
          </p:cNvSpPr>
          <p:nvPr>
            <p:ph type="body" idx="1"/>
          </p:nvPr>
        </p:nvSpPr>
        <p:spPr>
          <a:xfrm>
            <a:off x="622145" y="3714623"/>
            <a:ext cx="4977163" cy="3519116"/>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1367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21:notes"/>
          <p:cNvSpPr>
            <a:spLocks noGrp="1" noRot="1" noChangeAspect="1"/>
          </p:cNvSpPr>
          <p:nvPr>
            <p:ph type="sldImg" idx="2"/>
          </p:nvPr>
        </p:nvSpPr>
        <p:spPr>
          <a:xfrm>
            <a:off x="1155700" y="585788"/>
            <a:ext cx="3911600"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21:notes"/>
          <p:cNvSpPr txBox="1">
            <a:spLocks noGrp="1"/>
          </p:cNvSpPr>
          <p:nvPr>
            <p:ph type="body" idx="1"/>
          </p:nvPr>
        </p:nvSpPr>
        <p:spPr>
          <a:xfrm>
            <a:off x="622145" y="3714623"/>
            <a:ext cx="4977163" cy="3519116"/>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r>
              <a:rPr lang="en-GB" sz="1200" dirty="0" smtClean="0">
                <a:solidFill>
                  <a:schemeClr val="dk1"/>
                </a:solidFill>
                <a:latin typeface="Calibri"/>
                <a:ea typeface="Calibri"/>
                <a:cs typeface="Calibri"/>
                <a:sym typeface="Calibri"/>
              </a:rPr>
              <a:t>.</a:t>
            </a:r>
            <a:endParaRPr dirty="0"/>
          </a:p>
        </p:txBody>
      </p:sp>
    </p:spTree>
    <p:extLst>
      <p:ext uri="{BB962C8B-B14F-4D97-AF65-F5344CB8AC3E}">
        <p14:creationId xmlns:p14="http://schemas.microsoft.com/office/powerpoint/2010/main" val="1091176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AE56EE-9549-45A0-BBA2-AEB39735062A}" type="datetimeFigureOut">
              <a:rPr lang="en-GB" smtClean="0"/>
              <a:pPr/>
              <a:t>15/01/2020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E56EE-9549-45A0-BBA2-AEB39735062A}" type="datetimeFigureOut">
              <a:rPr lang="en-GB" smtClean="0"/>
              <a:pPr/>
              <a:t>15/01/2020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328E5-24CB-4E61-9CBE-424E1B15B3F2}"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p:txBody>
          <a:bodyPr/>
          <a:lstStyle/>
          <a:p>
            <a:r>
              <a:rPr lang="en-GB" dirty="0" smtClean="0"/>
              <a:t>Reduce Inequalities Lesson 3 </a:t>
            </a:r>
            <a:endParaRPr lang="en-GB" dirty="0"/>
          </a:p>
        </p:txBody>
      </p:sp>
      <p:sp>
        <p:nvSpPr>
          <p:cNvPr id="3" name="Subtitle 2"/>
          <p:cNvSpPr>
            <a:spLocks noGrp="1"/>
          </p:cNvSpPr>
          <p:nvPr>
            <p:ph type="subTitle" idx="1"/>
          </p:nvPr>
        </p:nvSpPr>
        <p:spPr/>
        <p:txBody>
          <a:bodyPr>
            <a:normAutofit/>
          </a:bodyPr>
          <a:lstStyle/>
          <a:p>
            <a:r>
              <a:rPr lang="en-GB" dirty="0" smtClean="0">
                <a:solidFill>
                  <a:schemeClr val="tx1"/>
                </a:solidFill>
              </a:rPr>
              <a:t>Inclusion models</a:t>
            </a:r>
            <a:endParaRPr lang="en-GB"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764704"/>
            <a:ext cx="3223100"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224" name="Google Shape;224;p31"/>
          <p:cNvPicPr preferRelativeResize="0"/>
          <p:nvPr/>
        </p:nvPicPr>
        <p:blipFill rotWithShape="1">
          <a:blip r:embed="rId3">
            <a:alphaModFix/>
          </a:blip>
          <a:srcRect/>
          <a:stretch/>
        </p:blipFill>
        <p:spPr>
          <a:xfrm>
            <a:off x="7375258" y="292952"/>
            <a:ext cx="1379321" cy="474154"/>
          </a:xfrm>
          <a:prstGeom prst="rect">
            <a:avLst/>
          </a:prstGeom>
          <a:noFill/>
          <a:ln>
            <a:noFill/>
          </a:ln>
        </p:spPr>
      </p:pic>
      <p:sp>
        <p:nvSpPr>
          <p:cNvPr id="225" name="Google Shape;225;p31"/>
          <p:cNvSpPr/>
          <p:nvPr/>
        </p:nvSpPr>
        <p:spPr>
          <a:xfrm rot="10800000" flipH="1">
            <a:off x="366746" y="922257"/>
            <a:ext cx="8394600" cy="46500"/>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rgbClr val="A98278"/>
              </a:solidFill>
              <a:latin typeface="Calibri"/>
              <a:ea typeface="Calibri"/>
              <a:cs typeface="Calibri"/>
              <a:sym typeface="Calibri"/>
            </a:endParaRPr>
          </a:p>
        </p:txBody>
      </p:sp>
      <p:sp>
        <p:nvSpPr>
          <p:cNvPr id="226" name="Google Shape;226;p31"/>
          <p:cNvSpPr/>
          <p:nvPr/>
        </p:nvSpPr>
        <p:spPr>
          <a:xfrm rot="10800000" flipH="1">
            <a:off x="366746" y="6452437"/>
            <a:ext cx="8394600" cy="46500"/>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rgbClr val="A98278"/>
              </a:solidFill>
              <a:latin typeface="Calibri"/>
              <a:ea typeface="Calibri"/>
              <a:cs typeface="Calibri"/>
              <a:sym typeface="Calibri"/>
            </a:endParaRPr>
          </a:p>
        </p:txBody>
      </p:sp>
      <p:sp>
        <p:nvSpPr>
          <p:cNvPr id="229" name="Google Shape;229;p31"/>
          <p:cNvSpPr txBox="1"/>
          <p:nvPr/>
        </p:nvSpPr>
        <p:spPr>
          <a:xfrm>
            <a:off x="29732" y="111064"/>
            <a:ext cx="6984776" cy="837929"/>
          </a:xfrm>
          <a:prstGeom prst="rect">
            <a:avLst/>
          </a:prstGeom>
          <a:solidFill>
            <a:schemeClr val="bg2">
              <a:lumMod val="5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200" b="1" dirty="0">
                <a:solidFill>
                  <a:schemeClr val="bg1"/>
                </a:solidFill>
                <a:latin typeface="Prompt"/>
                <a:ea typeface="Prompt"/>
                <a:cs typeface="Prompt"/>
                <a:sym typeface="Prompt"/>
              </a:rPr>
              <a:t>// </a:t>
            </a:r>
            <a:r>
              <a:rPr lang="en-GB" sz="1200" b="1" dirty="0" smtClean="0">
                <a:solidFill>
                  <a:schemeClr val="bg1"/>
                </a:solidFill>
                <a:latin typeface="Prompt"/>
                <a:ea typeface="Prompt"/>
                <a:cs typeface="Prompt"/>
                <a:sym typeface="Prompt"/>
              </a:rPr>
              <a:t>//</a:t>
            </a:r>
            <a:endParaRPr sz="1200" dirty="0">
              <a:solidFill>
                <a:schemeClr val="bg1"/>
              </a:solidFill>
              <a:latin typeface="Arial"/>
              <a:ea typeface="Arial"/>
              <a:cs typeface="Arial"/>
              <a:sym typeface="Arial"/>
            </a:endParaRPr>
          </a:p>
          <a:p>
            <a:r>
              <a:rPr lang="en-GB" sz="1800" b="1" dirty="0">
                <a:solidFill>
                  <a:schemeClr val="bg1"/>
                </a:solidFill>
                <a:latin typeface="Prompt"/>
                <a:ea typeface="Prompt"/>
                <a:cs typeface="Prompt"/>
                <a:sym typeface="Prompt"/>
              </a:rPr>
              <a:t>Teaching Learning </a:t>
            </a:r>
            <a:r>
              <a:rPr lang="en-GB" sz="1800" b="1" dirty="0" smtClean="0">
                <a:solidFill>
                  <a:schemeClr val="bg1"/>
                </a:solidFill>
                <a:latin typeface="Prompt"/>
                <a:ea typeface="Prompt"/>
                <a:cs typeface="Prompt"/>
                <a:sym typeface="Prompt"/>
              </a:rPr>
              <a:t>Unit </a:t>
            </a:r>
            <a:r>
              <a:rPr lang="en-GB" sz="1800" b="1" dirty="0" smtClean="0">
                <a:solidFill>
                  <a:schemeClr val="bg1"/>
                </a:solidFill>
                <a:latin typeface="Prompt"/>
                <a:ea typeface="Prompt"/>
                <a:cs typeface="Prompt"/>
                <a:sym typeface="Prompt"/>
              </a:rPr>
              <a:t>Reducing Inequalities Lesson </a:t>
            </a:r>
            <a:r>
              <a:rPr lang="en-GB" b="1" dirty="0">
                <a:solidFill>
                  <a:schemeClr val="bg1"/>
                </a:solidFill>
                <a:latin typeface="Prompt"/>
                <a:ea typeface="Prompt"/>
                <a:cs typeface="Prompt"/>
                <a:sym typeface="Prompt"/>
              </a:rPr>
              <a:t>3</a:t>
            </a:r>
            <a:r>
              <a:rPr lang="en-GB" sz="1800" b="1" dirty="0" smtClean="0">
                <a:solidFill>
                  <a:schemeClr val="bg1"/>
                </a:solidFill>
                <a:latin typeface="Prompt"/>
                <a:ea typeface="Prompt"/>
                <a:cs typeface="Prompt"/>
                <a:sym typeface="Prompt"/>
              </a:rPr>
              <a:t>  </a:t>
            </a:r>
            <a:r>
              <a:rPr lang="en-GB" sz="1600" b="1" dirty="0" smtClean="0">
                <a:solidFill>
                  <a:schemeClr val="bg1"/>
                </a:solidFill>
              </a:rPr>
              <a:t>Inclusion models</a:t>
            </a:r>
            <a:endParaRPr lang="en-GB" sz="1600" dirty="0"/>
          </a:p>
          <a:p>
            <a:endParaRPr lang="en-GB" sz="1600" b="1" dirty="0">
              <a:solidFill>
                <a:schemeClr val="bg1"/>
              </a:solidFill>
            </a:endParaRPr>
          </a:p>
          <a:p>
            <a:pPr marL="0" marR="0" lvl="0" indent="0" algn="l" rtl="0">
              <a:spcBef>
                <a:spcPts val="0"/>
              </a:spcBef>
              <a:spcAft>
                <a:spcPts val="0"/>
              </a:spcAft>
              <a:buNone/>
            </a:pPr>
            <a:endParaRPr sz="1200" dirty="0">
              <a:solidFill>
                <a:schemeClr val="bg1"/>
              </a:solidFill>
              <a:latin typeface="Arial"/>
              <a:ea typeface="Arial"/>
              <a:cs typeface="Arial"/>
              <a:sym typeface="Aria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1560" y="1077405"/>
            <a:ext cx="7774206" cy="5173380"/>
          </a:xfrm>
          <a:prstGeom prst="rect">
            <a:avLst/>
          </a:prstGeom>
        </p:spPr>
      </p:pic>
    </p:spTree>
    <p:extLst>
      <p:ext uri="{BB962C8B-B14F-4D97-AF65-F5344CB8AC3E}">
        <p14:creationId xmlns:p14="http://schemas.microsoft.com/office/powerpoint/2010/main" val="81996718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6" name="Google Shape;236;p32"/>
          <p:cNvSpPr txBox="1"/>
          <p:nvPr/>
        </p:nvSpPr>
        <p:spPr>
          <a:xfrm>
            <a:off x="6516215" y="1500458"/>
            <a:ext cx="1606899" cy="895661"/>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a:solidFill>
                <a:schemeClr val="dk2"/>
              </a:solidFill>
              <a:latin typeface="Raleway ExtraBold"/>
              <a:ea typeface="Raleway ExtraBold"/>
              <a:cs typeface="Raleway ExtraBold"/>
              <a:sym typeface="Raleway ExtraBold"/>
            </a:endParaRPr>
          </a:p>
          <a:p>
            <a:pPr marL="0" marR="0" lvl="0" indent="0" algn="l" rtl="0">
              <a:spcBef>
                <a:spcPts val="0"/>
              </a:spcBef>
              <a:spcAft>
                <a:spcPts val="0"/>
              </a:spcAft>
              <a:buNone/>
            </a:pPr>
            <a:endParaRPr sz="1200" b="1">
              <a:solidFill>
                <a:srgbClr val="3174BA"/>
              </a:solidFill>
              <a:latin typeface="Prompt"/>
              <a:ea typeface="Prompt"/>
              <a:cs typeface="Prompt"/>
              <a:sym typeface="Prompt"/>
            </a:endParaRPr>
          </a:p>
        </p:txBody>
      </p:sp>
      <p:pic>
        <p:nvPicPr>
          <p:cNvPr id="237" name="Google Shape;237;p32"/>
          <p:cNvPicPr preferRelativeResize="0"/>
          <p:nvPr/>
        </p:nvPicPr>
        <p:blipFill rotWithShape="1">
          <a:blip r:embed="rId3">
            <a:alphaModFix/>
          </a:blip>
          <a:srcRect/>
          <a:stretch/>
        </p:blipFill>
        <p:spPr>
          <a:xfrm>
            <a:off x="7375258" y="292952"/>
            <a:ext cx="1379321" cy="474154"/>
          </a:xfrm>
          <a:prstGeom prst="rect">
            <a:avLst/>
          </a:prstGeom>
          <a:noFill/>
          <a:ln>
            <a:noFill/>
          </a:ln>
        </p:spPr>
      </p:pic>
      <p:sp>
        <p:nvSpPr>
          <p:cNvPr id="238" name="Google Shape;238;p32"/>
          <p:cNvSpPr txBox="1"/>
          <p:nvPr/>
        </p:nvSpPr>
        <p:spPr>
          <a:xfrm>
            <a:off x="174638" y="971683"/>
            <a:ext cx="983348" cy="303452"/>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100" b="1" dirty="0">
                <a:solidFill>
                  <a:srgbClr val="A98278"/>
                </a:solidFill>
                <a:latin typeface="Prompt"/>
                <a:ea typeface="Prompt"/>
                <a:cs typeface="Prompt"/>
                <a:sym typeface="Prompt"/>
              </a:rPr>
              <a:t>DURATION</a:t>
            </a:r>
            <a:endParaRPr sz="1100" dirty="0">
              <a:solidFill>
                <a:srgbClr val="A98278"/>
              </a:solidFill>
              <a:latin typeface="Arial"/>
              <a:ea typeface="Arial"/>
              <a:cs typeface="Arial"/>
              <a:sym typeface="Arial"/>
            </a:endParaRPr>
          </a:p>
          <a:p>
            <a:pPr marL="0" marR="0" lvl="0" indent="0" algn="l" rtl="0">
              <a:spcBef>
                <a:spcPts val="0"/>
              </a:spcBef>
              <a:spcAft>
                <a:spcPts val="0"/>
              </a:spcAft>
              <a:buNone/>
            </a:pPr>
            <a:endParaRPr sz="1200" b="1" dirty="0">
              <a:solidFill>
                <a:srgbClr val="3174BA"/>
              </a:solidFill>
              <a:latin typeface="Prompt"/>
              <a:ea typeface="Prompt"/>
              <a:cs typeface="Prompt"/>
              <a:sym typeface="Prompt"/>
            </a:endParaRPr>
          </a:p>
        </p:txBody>
      </p:sp>
      <p:sp>
        <p:nvSpPr>
          <p:cNvPr id="240" name="Google Shape;240;p32"/>
          <p:cNvSpPr txBox="1"/>
          <p:nvPr/>
        </p:nvSpPr>
        <p:spPr>
          <a:xfrm>
            <a:off x="1331639" y="902668"/>
            <a:ext cx="4623183" cy="707776"/>
          </a:xfrm>
          <a:prstGeom prst="rect">
            <a:avLst/>
          </a:prstGeom>
          <a:solidFill>
            <a:schemeClr val="accent1">
              <a:lumMod val="40000"/>
              <a:lumOff val="6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000" b="1" dirty="0" smtClean="0">
                <a:solidFill>
                  <a:srgbClr val="A98278"/>
                </a:solidFill>
                <a:latin typeface="Prompt"/>
                <a:ea typeface="Prompt"/>
                <a:cs typeface="Prompt"/>
                <a:sym typeface="Prompt"/>
              </a:rPr>
              <a:t>Where does this lesson contribute to the school curriculum?</a:t>
            </a:r>
          </a:p>
          <a:p>
            <a:pPr marL="0" marR="0" lvl="0" indent="0" algn="l" rtl="0">
              <a:spcBef>
                <a:spcPts val="0"/>
              </a:spcBef>
              <a:spcAft>
                <a:spcPts val="0"/>
              </a:spcAft>
              <a:buNone/>
            </a:pPr>
            <a:r>
              <a:rPr lang="en-GB" sz="1000" b="1" dirty="0" smtClean="0">
                <a:solidFill>
                  <a:srgbClr val="A98278"/>
                </a:solidFill>
                <a:latin typeface="Prompt"/>
                <a:ea typeface="Prompt"/>
                <a:cs typeface="Prompt"/>
                <a:sym typeface="Prompt"/>
              </a:rPr>
              <a:t>PSHE/Citizenship</a:t>
            </a:r>
            <a:r>
              <a:rPr lang="en-GB" sz="1000" b="1" dirty="0">
                <a:solidFill>
                  <a:srgbClr val="A98278"/>
                </a:solidFill>
                <a:latin typeface="Prompt"/>
                <a:ea typeface="Prompt"/>
                <a:cs typeface="Prompt"/>
                <a:sym typeface="Prompt"/>
              </a:rPr>
              <a:t>/ SMSC </a:t>
            </a:r>
            <a:endParaRPr sz="1000" b="1" dirty="0">
              <a:solidFill>
                <a:srgbClr val="A98278"/>
              </a:solidFill>
              <a:latin typeface="Prompt"/>
              <a:ea typeface="Prompt"/>
              <a:cs typeface="Prompt"/>
              <a:sym typeface="Prompt"/>
            </a:endParaRPr>
          </a:p>
          <a:p>
            <a:pPr marL="0" marR="0" lvl="0" indent="0" algn="l" rtl="0">
              <a:spcBef>
                <a:spcPts val="0"/>
              </a:spcBef>
              <a:spcAft>
                <a:spcPts val="0"/>
              </a:spcAft>
              <a:buNone/>
            </a:pPr>
            <a:endParaRPr sz="1000" b="1" dirty="0">
              <a:solidFill>
                <a:srgbClr val="3174BA"/>
              </a:solidFill>
              <a:latin typeface="Prompt"/>
              <a:ea typeface="Prompt"/>
              <a:cs typeface="Prompt"/>
              <a:sym typeface="Prompt"/>
            </a:endParaRPr>
          </a:p>
        </p:txBody>
      </p:sp>
      <p:sp>
        <p:nvSpPr>
          <p:cNvPr id="241" name="Google Shape;241;p32"/>
          <p:cNvSpPr txBox="1"/>
          <p:nvPr/>
        </p:nvSpPr>
        <p:spPr>
          <a:xfrm>
            <a:off x="1331639" y="1664101"/>
            <a:ext cx="4623184" cy="803175"/>
          </a:xfrm>
          <a:prstGeom prst="rect">
            <a:avLst/>
          </a:prstGeom>
          <a:solidFill>
            <a:schemeClr val="tx2">
              <a:lumMod val="40000"/>
              <a:lumOff val="60000"/>
            </a:schemeClr>
          </a:solidFill>
          <a:ln>
            <a:noFill/>
          </a:ln>
        </p:spPr>
        <p:txBody>
          <a:bodyPr spcFirstLastPara="1" wrap="square" lIns="80150" tIns="80150" rIns="80150" bIns="80150" anchor="t" anchorCtr="0">
            <a:noAutofit/>
          </a:bodyPr>
          <a:lstStyle/>
          <a:p>
            <a:r>
              <a:rPr lang="en-GB" sz="1000" b="1" dirty="0">
                <a:latin typeface="Prompt"/>
                <a:ea typeface="Prompt"/>
                <a:cs typeface="Prompt"/>
                <a:sym typeface="Prompt"/>
              </a:rPr>
              <a:t>TO WHICH SUBJECT IT IS </a:t>
            </a:r>
            <a:r>
              <a:rPr lang="en-GB" sz="1000" b="1" dirty="0" smtClean="0">
                <a:latin typeface="Prompt"/>
                <a:ea typeface="Prompt"/>
                <a:cs typeface="Prompt"/>
                <a:sym typeface="Prompt"/>
              </a:rPr>
              <a:t>CONNECTED ? </a:t>
            </a:r>
            <a:r>
              <a:rPr lang="en-GB" sz="1000" b="1" dirty="0" smtClean="0">
                <a:latin typeface="Prompt"/>
                <a:ea typeface="Prompt"/>
                <a:cs typeface="Prompt"/>
                <a:sym typeface="Prompt"/>
              </a:rPr>
              <a:t>Humanities - History</a:t>
            </a:r>
            <a:r>
              <a:rPr lang="en-GB" sz="1000" b="1" dirty="0">
                <a:latin typeface="Prompt"/>
                <a:ea typeface="Prompt"/>
                <a:cs typeface="Prompt"/>
                <a:sym typeface="Prompt"/>
              </a:rPr>
              <a:t>, </a:t>
            </a:r>
            <a:r>
              <a:rPr lang="en-GB" sz="1000" b="1" dirty="0" smtClean="0">
                <a:latin typeface="Prompt"/>
                <a:ea typeface="Prompt"/>
                <a:cs typeface="Prompt"/>
                <a:sym typeface="Prompt"/>
              </a:rPr>
              <a:t>Geography</a:t>
            </a:r>
            <a:endParaRPr sz="1000" b="1" dirty="0">
              <a:latin typeface="Prompt"/>
              <a:ea typeface="Prompt"/>
              <a:cs typeface="Prompt"/>
              <a:sym typeface="Prompt"/>
            </a:endParaRPr>
          </a:p>
          <a:p>
            <a:pPr marL="0" marR="0" lvl="0" indent="0" algn="l" rtl="0">
              <a:spcBef>
                <a:spcPts val="0"/>
              </a:spcBef>
              <a:spcAft>
                <a:spcPts val="0"/>
              </a:spcAft>
              <a:buNone/>
            </a:pPr>
            <a:endParaRPr sz="1000" b="1" dirty="0">
              <a:solidFill>
                <a:srgbClr val="3174BA"/>
              </a:solidFill>
              <a:latin typeface="Prompt"/>
              <a:ea typeface="Prompt"/>
              <a:cs typeface="Prompt"/>
              <a:sym typeface="Prompt"/>
            </a:endParaRPr>
          </a:p>
        </p:txBody>
      </p:sp>
      <p:sp>
        <p:nvSpPr>
          <p:cNvPr id="243" name="Google Shape;243;p32"/>
          <p:cNvSpPr txBox="1"/>
          <p:nvPr/>
        </p:nvSpPr>
        <p:spPr>
          <a:xfrm>
            <a:off x="383466" y="1223970"/>
            <a:ext cx="345343" cy="474093"/>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2100" dirty="0">
              <a:solidFill>
                <a:srgbClr val="3174BA"/>
              </a:solidFill>
              <a:latin typeface="Raleway ExtraBold"/>
              <a:ea typeface="Raleway ExtraBold"/>
              <a:cs typeface="Raleway ExtraBold"/>
              <a:sym typeface="Raleway ExtraBold"/>
            </a:endParaRPr>
          </a:p>
        </p:txBody>
      </p:sp>
      <p:sp>
        <p:nvSpPr>
          <p:cNvPr id="244" name="Google Shape;244;p32"/>
          <p:cNvSpPr txBox="1"/>
          <p:nvPr/>
        </p:nvSpPr>
        <p:spPr>
          <a:xfrm>
            <a:off x="261080" y="1275135"/>
            <a:ext cx="810463" cy="474093"/>
          </a:xfrm>
          <a:prstGeom prst="rect">
            <a:avLst/>
          </a:prstGeom>
          <a:solidFill>
            <a:schemeClr val="accent1">
              <a:lumMod val="40000"/>
              <a:lumOff val="6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600" dirty="0">
                <a:solidFill>
                  <a:srgbClr val="3174BA"/>
                </a:solidFill>
                <a:latin typeface="Raleway ExtraBold"/>
                <a:ea typeface="Raleway ExtraBold"/>
                <a:cs typeface="Raleway ExtraBold"/>
                <a:sym typeface="Raleway ExtraBold"/>
              </a:rPr>
              <a:t>1 hour</a:t>
            </a:r>
            <a:endParaRPr sz="1600" dirty="0">
              <a:solidFill>
                <a:srgbClr val="3174BA"/>
              </a:solidFill>
              <a:latin typeface="Raleway ExtraBold"/>
              <a:ea typeface="Raleway ExtraBold"/>
              <a:cs typeface="Raleway ExtraBold"/>
              <a:sym typeface="Raleway ExtraBold"/>
            </a:endParaRPr>
          </a:p>
        </p:txBody>
      </p:sp>
      <p:sp>
        <p:nvSpPr>
          <p:cNvPr id="245" name="Google Shape;245;p32"/>
          <p:cNvSpPr txBox="1"/>
          <p:nvPr/>
        </p:nvSpPr>
        <p:spPr>
          <a:xfrm>
            <a:off x="441921" y="3113607"/>
            <a:ext cx="5484443"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b="1">
              <a:solidFill>
                <a:schemeClr val="dk2"/>
              </a:solidFill>
              <a:latin typeface="Raleway"/>
              <a:ea typeface="Raleway"/>
              <a:cs typeface="Raleway"/>
              <a:sym typeface="Raleway"/>
            </a:endParaRPr>
          </a:p>
          <a:p>
            <a:pPr marL="0" marR="0" lvl="0" indent="0" algn="l" rtl="0">
              <a:spcBef>
                <a:spcPts val="0"/>
              </a:spcBef>
              <a:spcAft>
                <a:spcPts val="0"/>
              </a:spcAft>
              <a:buNone/>
            </a:pPr>
            <a:endParaRPr sz="1100" b="1">
              <a:solidFill>
                <a:schemeClr val="lt1"/>
              </a:solidFill>
              <a:latin typeface="Prompt"/>
              <a:ea typeface="Prompt"/>
              <a:cs typeface="Prompt"/>
              <a:sym typeface="Prompt"/>
            </a:endParaRPr>
          </a:p>
          <a:p>
            <a:pPr marL="0" marR="0" lvl="0" indent="0" algn="l" rtl="0">
              <a:spcBef>
                <a:spcPts val="0"/>
              </a:spcBef>
              <a:spcAft>
                <a:spcPts val="0"/>
              </a:spcAft>
              <a:buNone/>
            </a:pPr>
            <a:endParaRPr sz="1200" b="1">
              <a:solidFill>
                <a:srgbClr val="3174BA"/>
              </a:solidFill>
              <a:latin typeface="Prompt"/>
              <a:ea typeface="Prompt"/>
              <a:cs typeface="Prompt"/>
              <a:sym typeface="Prompt"/>
            </a:endParaRPr>
          </a:p>
        </p:txBody>
      </p:sp>
      <p:sp>
        <p:nvSpPr>
          <p:cNvPr id="246" name="Google Shape;246;p32"/>
          <p:cNvSpPr/>
          <p:nvPr/>
        </p:nvSpPr>
        <p:spPr>
          <a:xfrm>
            <a:off x="136463" y="4684186"/>
            <a:ext cx="6005467" cy="1985173"/>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7" name="Google Shape;247;p32"/>
          <p:cNvSpPr/>
          <p:nvPr/>
        </p:nvSpPr>
        <p:spPr>
          <a:xfrm rot="10800000" flipH="1">
            <a:off x="144861" y="788250"/>
            <a:ext cx="5559618" cy="46538"/>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32"/>
          <p:cNvSpPr/>
          <p:nvPr/>
        </p:nvSpPr>
        <p:spPr>
          <a:xfrm flipH="1">
            <a:off x="136463" y="2751717"/>
            <a:ext cx="5559618" cy="250672"/>
          </a:xfrm>
          <a:prstGeom prst="rect">
            <a:avLst/>
          </a:prstGeom>
          <a:solidFill>
            <a:srgbClr val="A98278"/>
          </a:solidFill>
          <a:ln>
            <a:noFill/>
          </a:ln>
        </p:spPr>
        <p:txBody>
          <a:bodyPr spcFirstLastPara="1" wrap="square" lIns="80150" tIns="80150" rIns="80150" bIns="80150" anchor="ctr" anchorCtr="0">
            <a:noAutofit/>
          </a:bodyPr>
          <a:lstStyle/>
          <a:p>
            <a:pPr lvl="0"/>
            <a:r>
              <a:rPr lang="en-GB" b="1" dirty="0"/>
              <a:t>Learning Focus</a:t>
            </a:r>
            <a:endParaRPr sz="1800" dirty="0">
              <a:solidFill>
                <a:schemeClr val="dk1"/>
              </a:solidFill>
              <a:latin typeface="Calibri"/>
              <a:ea typeface="Calibri"/>
              <a:cs typeface="Calibri"/>
              <a:sym typeface="Calibri"/>
            </a:endParaRPr>
          </a:p>
        </p:txBody>
      </p:sp>
      <p:sp>
        <p:nvSpPr>
          <p:cNvPr id="249" name="Google Shape;249;p32"/>
          <p:cNvSpPr txBox="1"/>
          <p:nvPr/>
        </p:nvSpPr>
        <p:spPr>
          <a:xfrm>
            <a:off x="4771007" y="337426"/>
            <a:ext cx="1379321" cy="474093"/>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900" b="1">
              <a:solidFill>
                <a:srgbClr val="595959"/>
              </a:solidFill>
              <a:latin typeface="Prompt"/>
              <a:ea typeface="Prompt"/>
              <a:cs typeface="Prompt"/>
              <a:sym typeface="Prompt"/>
            </a:endParaRPr>
          </a:p>
        </p:txBody>
      </p:sp>
      <p:sp>
        <p:nvSpPr>
          <p:cNvPr id="250" name="Google Shape;250;p32"/>
          <p:cNvSpPr txBox="1"/>
          <p:nvPr/>
        </p:nvSpPr>
        <p:spPr>
          <a:xfrm>
            <a:off x="7077338" y="1054281"/>
            <a:ext cx="1606899"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b="1">
              <a:solidFill>
                <a:srgbClr val="A98278"/>
              </a:solidFill>
              <a:latin typeface="Prompt"/>
              <a:ea typeface="Prompt"/>
              <a:cs typeface="Prompt"/>
              <a:sym typeface="Prompt"/>
            </a:endParaRPr>
          </a:p>
        </p:txBody>
      </p:sp>
      <p:sp>
        <p:nvSpPr>
          <p:cNvPr id="251" name="Google Shape;251;p32"/>
          <p:cNvSpPr txBox="1"/>
          <p:nvPr/>
        </p:nvSpPr>
        <p:spPr>
          <a:xfrm>
            <a:off x="6111868" y="881856"/>
            <a:ext cx="2880319" cy="3446885"/>
          </a:xfrm>
          <a:prstGeom prst="rect">
            <a:avLst/>
          </a:prstGeom>
          <a:solidFill>
            <a:schemeClr val="accent1">
              <a:lumMod val="40000"/>
              <a:lumOff val="60000"/>
            </a:schemeClr>
          </a:solidFill>
          <a:ln>
            <a:noFill/>
          </a:ln>
        </p:spPr>
        <p:txBody>
          <a:bodyPr spcFirstLastPara="1" wrap="square" lIns="80150" tIns="80150" rIns="80150" bIns="80150" anchor="t" anchorCtr="0">
            <a:noAutofit/>
          </a:bodyPr>
          <a:lstStyle/>
          <a:p>
            <a:pPr marL="0" marR="0" lvl="0" indent="0" algn="r" rtl="0">
              <a:spcBef>
                <a:spcPts val="0"/>
              </a:spcBef>
              <a:spcAft>
                <a:spcPts val="0"/>
              </a:spcAft>
              <a:buNone/>
            </a:pPr>
            <a:r>
              <a:rPr lang="en-GB" sz="1000" b="1" i="1" dirty="0">
                <a:solidFill>
                  <a:srgbClr val="A98278"/>
                </a:solidFill>
                <a:latin typeface="Prompt"/>
                <a:ea typeface="Prompt"/>
                <a:cs typeface="Prompt"/>
                <a:sym typeface="Prompt"/>
              </a:rPr>
              <a:t>BIG </a:t>
            </a:r>
            <a:r>
              <a:rPr lang="en-GB" sz="1000" b="1" i="1" dirty="0" smtClean="0">
                <a:solidFill>
                  <a:srgbClr val="A98278"/>
                </a:solidFill>
                <a:latin typeface="Prompt"/>
                <a:ea typeface="Prompt"/>
                <a:cs typeface="Prompt"/>
                <a:sym typeface="Prompt"/>
              </a:rPr>
              <a:t>IDEAS</a:t>
            </a:r>
            <a:endParaRPr lang="en-GB" sz="1600" b="1" dirty="0">
              <a:solidFill>
                <a:srgbClr val="FF0000"/>
              </a:solidFill>
            </a:endParaRPr>
          </a:p>
          <a:p>
            <a:endParaRPr lang="en-GB" sz="1600" b="1" dirty="0" smtClean="0">
              <a:solidFill>
                <a:srgbClr val="FF0000"/>
              </a:solidFill>
            </a:endParaRPr>
          </a:p>
          <a:p>
            <a:r>
              <a:rPr lang="en-GB" sz="1400" b="1" dirty="0"/>
              <a:t>Big idea 8 </a:t>
            </a:r>
            <a:r>
              <a:rPr lang="en-GB" sz="1400" b="1" dirty="0">
                <a:solidFill>
                  <a:srgbClr val="FF0000"/>
                </a:solidFill>
              </a:rPr>
              <a:t>Citizen action on inequality </a:t>
            </a:r>
          </a:p>
          <a:p>
            <a:r>
              <a:rPr lang="en-GB" sz="1400" dirty="0"/>
              <a:t>Migration is contentious and so is often portrayed in emotive terms by the media. Misrepresentation of migrants &amp; migration can increase tension between communities, fear of ‘the other’ and foster racism and discrimination. This can make it hard for migrants to ‘ belong’ anywhere as they face prejudice and discrimination  </a:t>
            </a:r>
          </a:p>
          <a:p>
            <a:endParaRPr lang="en-GB" sz="1600" b="1" dirty="0">
              <a:solidFill>
                <a:srgbClr val="FF0000"/>
              </a:solidFill>
            </a:endParaRPr>
          </a:p>
        </p:txBody>
      </p:sp>
      <p:sp>
        <p:nvSpPr>
          <p:cNvPr id="252" name="Google Shape;252;p32"/>
          <p:cNvSpPr txBox="1"/>
          <p:nvPr/>
        </p:nvSpPr>
        <p:spPr>
          <a:xfrm>
            <a:off x="144861" y="2993523"/>
            <a:ext cx="5781503" cy="1515597"/>
          </a:xfrm>
          <a:prstGeom prst="rect">
            <a:avLst/>
          </a:prstGeom>
          <a:solidFill>
            <a:schemeClr val="accent1">
              <a:lumMod val="20000"/>
              <a:lumOff val="80000"/>
            </a:schemeClr>
          </a:solidFill>
          <a:ln>
            <a:noFill/>
          </a:ln>
        </p:spPr>
        <p:txBody>
          <a:bodyPr spcFirstLastPara="1" wrap="square" lIns="80150" tIns="80150" rIns="80150" bIns="80150" anchor="t" anchorCtr="0">
            <a:noAutofit/>
          </a:bodyPr>
          <a:lstStyle/>
          <a:p>
            <a:pPr marL="285750" indent="-285750">
              <a:buFont typeface="Arial" panose="020B0604020202020204" pitchFamily="34" charset="0"/>
              <a:buChar char="•"/>
            </a:pPr>
            <a:r>
              <a:rPr lang="en-US" sz="1400" dirty="0"/>
              <a:t>Know and understand what it means “citizens actions”, “inclusive models” and ‘fair trade”</a:t>
            </a:r>
          </a:p>
          <a:p>
            <a:pPr marL="285750" indent="-285750">
              <a:buFont typeface="Arial" panose="020B0604020202020204" pitchFamily="34" charset="0"/>
              <a:buChar char="•"/>
            </a:pPr>
            <a:r>
              <a:rPr lang="en-US" sz="1400" dirty="0"/>
              <a:t>Reflect on the factors of inclusion</a:t>
            </a:r>
          </a:p>
          <a:p>
            <a:pPr marL="285750" indent="-285750">
              <a:buFont typeface="Arial" panose="020B0604020202020204" pitchFamily="34" charset="0"/>
              <a:buChar char="•"/>
            </a:pPr>
            <a:r>
              <a:rPr lang="en-US" sz="1400" dirty="0"/>
              <a:t>Use skills in group work: sharing, listening, questioning, planning and </a:t>
            </a:r>
            <a:r>
              <a:rPr lang="en-US" sz="1400" dirty="0" smtClean="0"/>
              <a:t>performing</a:t>
            </a:r>
          </a:p>
          <a:p>
            <a:pPr marL="285750" indent="-285750">
              <a:buFont typeface="Arial" panose="020B0604020202020204" pitchFamily="34" charset="0"/>
              <a:buChar char="•"/>
            </a:pPr>
            <a:endParaRPr lang="en-GB" sz="1400" dirty="0"/>
          </a:p>
          <a:p>
            <a:pPr>
              <a:buNone/>
            </a:pPr>
            <a:endParaRPr lang="en-GB" sz="1400" b="1" dirty="0"/>
          </a:p>
          <a:p>
            <a:pPr>
              <a:buNone/>
            </a:pPr>
            <a:endParaRPr lang="en-GB" sz="1400" b="1" dirty="0" smtClean="0"/>
          </a:p>
          <a:p>
            <a:pPr>
              <a:buNone/>
            </a:pPr>
            <a:r>
              <a:rPr lang="en-GB" sz="1400" b="1" dirty="0" smtClean="0"/>
              <a:t>Sustainable </a:t>
            </a:r>
            <a:r>
              <a:rPr lang="en-GB" sz="1400" b="1" dirty="0"/>
              <a:t>Development Goals </a:t>
            </a:r>
            <a:r>
              <a:rPr lang="en-GB" sz="1400" dirty="0"/>
              <a:t>focus:</a:t>
            </a:r>
          </a:p>
          <a:p>
            <a:r>
              <a:rPr lang="en-GB" sz="1400" dirty="0"/>
              <a:t>10.2    By 2030, empower and promote the social, economic and political inclusion of all, irrespective of age, sex, disability, race, ethnicity, origin, religion or economic or other status </a:t>
            </a:r>
          </a:p>
          <a:p>
            <a:r>
              <a:rPr lang="en-GB" sz="1400" dirty="0" smtClean="0"/>
              <a:t>16.b  </a:t>
            </a:r>
            <a:r>
              <a:rPr lang="en-GB" sz="1400" dirty="0"/>
              <a:t>Promote and enforce non-discriminatory laws and policies for sustainable development</a:t>
            </a:r>
          </a:p>
        </p:txBody>
      </p:sp>
      <p:sp>
        <p:nvSpPr>
          <p:cNvPr id="253" name="Google Shape;253;p32"/>
          <p:cNvSpPr txBox="1"/>
          <p:nvPr/>
        </p:nvSpPr>
        <p:spPr>
          <a:xfrm>
            <a:off x="119571" y="198447"/>
            <a:ext cx="6115344" cy="638996"/>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800" b="1" dirty="0">
                <a:solidFill>
                  <a:srgbClr val="A98278"/>
                </a:solidFill>
                <a:latin typeface="Prompt"/>
                <a:ea typeface="Prompt"/>
                <a:cs typeface="Prompt"/>
                <a:sym typeface="Prompt"/>
              </a:rPr>
              <a:t>// </a:t>
            </a:r>
            <a:r>
              <a:rPr lang="en-GB" sz="1800" b="1" dirty="0" smtClean="0">
                <a:solidFill>
                  <a:srgbClr val="A98278"/>
                </a:solidFill>
                <a:latin typeface="Prompt"/>
                <a:ea typeface="Prompt"/>
                <a:cs typeface="Prompt"/>
                <a:sym typeface="Prompt"/>
              </a:rPr>
              <a:t>REDUCING INEQUALITIES </a:t>
            </a:r>
            <a:r>
              <a:rPr lang="en-GB" sz="1800" b="1" dirty="0">
                <a:solidFill>
                  <a:srgbClr val="A98278"/>
                </a:solidFill>
                <a:latin typeface="Prompt"/>
                <a:ea typeface="Prompt"/>
                <a:cs typeface="Prompt"/>
                <a:sym typeface="Prompt"/>
              </a:rPr>
              <a:t>// </a:t>
            </a:r>
            <a:r>
              <a:rPr lang="en-GB" sz="1800" b="1" dirty="0" smtClean="0">
                <a:solidFill>
                  <a:srgbClr val="A98278"/>
                </a:solidFill>
                <a:latin typeface="Prompt"/>
                <a:ea typeface="Prompt"/>
                <a:cs typeface="Prompt"/>
                <a:sym typeface="Prompt"/>
              </a:rPr>
              <a:t>Session</a:t>
            </a:r>
            <a:endParaRPr sz="1800" dirty="0">
              <a:solidFill>
                <a:srgbClr val="A98278"/>
              </a:solidFill>
              <a:sym typeface="Arial"/>
            </a:endParaRPr>
          </a:p>
          <a:p>
            <a:r>
              <a:rPr lang="en-GB" sz="1800" b="1" dirty="0">
                <a:solidFill>
                  <a:srgbClr val="A98278"/>
                </a:solidFill>
                <a:latin typeface="Prompt"/>
                <a:ea typeface="Prompt"/>
                <a:cs typeface="Prompt"/>
                <a:sym typeface="Prompt"/>
              </a:rPr>
              <a:t>Teaching Learning </a:t>
            </a:r>
            <a:r>
              <a:rPr lang="en-GB" sz="1800" b="1" dirty="0" smtClean="0">
                <a:solidFill>
                  <a:srgbClr val="A98278"/>
                </a:solidFill>
                <a:latin typeface="Prompt"/>
                <a:ea typeface="Prompt"/>
                <a:cs typeface="Prompt"/>
                <a:sym typeface="Prompt"/>
              </a:rPr>
              <a:t>Unit Lesson </a:t>
            </a:r>
            <a:r>
              <a:rPr lang="en-GB" sz="1800" b="1" dirty="0" smtClean="0">
                <a:solidFill>
                  <a:srgbClr val="A98278"/>
                </a:solidFill>
                <a:latin typeface="Prompt"/>
                <a:ea typeface="Prompt"/>
                <a:cs typeface="Prompt"/>
                <a:sym typeface="Prompt"/>
              </a:rPr>
              <a:t>3 Inclusion models</a:t>
            </a:r>
            <a:endParaRPr lang="en-GB" dirty="0"/>
          </a:p>
          <a:p>
            <a:endParaRPr sz="1800" dirty="0">
              <a:solidFill>
                <a:srgbClr val="A98278"/>
              </a:solidFill>
              <a:sym typeface="Arial"/>
            </a:endParaRPr>
          </a:p>
        </p:txBody>
      </p:sp>
      <p:sp>
        <p:nvSpPr>
          <p:cNvPr id="2" name="Rectangle 1"/>
          <p:cNvSpPr/>
          <p:nvPr/>
        </p:nvSpPr>
        <p:spPr>
          <a:xfrm>
            <a:off x="119571" y="2396119"/>
            <a:ext cx="6828693" cy="369332"/>
          </a:xfrm>
          <a:prstGeom prst="rect">
            <a:avLst/>
          </a:prstGeom>
        </p:spPr>
        <p:txBody>
          <a:bodyPr wrap="square">
            <a:spAutoFit/>
          </a:bodyPr>
          <a:lstStyle/>
          <a:p>
            <a:r>
              <a:rPr lang="en-GB" b="1" dirty="0"/>
              <a:t>Themes</a:t>
            </a:r>
            <a:r>
              <a:rPr lang="en-GB" dirty="0" smtClean="0"/>
              <a:t>: </a:t>
            </a:r>
            <a:r>
              <a:rPr lang="en-GB" b="1" dirty="0"/>
              <a:t> </a:t>
            </a:r>
            <a:endParaRPr lang="en-GB" dirty="0"/>
          </a:p>
        </p:txBody>
      </p:sp>
      <p:sp>
        <p:nvSpPr>
          <p:cNvPr id="3" name="Rectangle 2"/>
          <p:cNvSpPr/>
          <p:nvPr/>
        </p:nvSpPr>
        <p:spPr>
          <a:xfrm>
            <a:off x="1071543" y="2427424"/>
            <a:ext cx="1496732" cy="307777"/>
          </a:xfrm>
          <a:prstGeom prst="rect">
            <a:avLst/>
          </a:prstGeom>
        </p:spPr>
        <p:txBody>
          <a:bodyPr wrap="square">
            <a:spAutoFit/>
          </a:bodyPr>
          <a:lstStyle/>
          <a:p>
            <a:r>
              <a:rPr lang="en-US" sz="1400" b="1" dirty="0" smtClean="0"/>
              <a:t>Inclusion models</a:t>
            </a:r>
            <a:endParaRPr lang="en-GB" dirty="0"/>
          </a:p>
        </p:txBody>
      </p:sp>
      <p:sp>
        <p:nvSpPr>
          <p:cNvPr id="4" name="Rectangle 3"/>
          <p:cNvSpPr/>
          <p:nvPr/>
        </p:nvSpPr>
        <p:spPr>
          <a:xfrm>
            <a:off x="6150328" y="4418060"/>
            <a:ext cx="2889986" cy="1169551"/>
          </a:xfrm>
          <a:prstGeom prst="rect">
            <a:avLst/>
          </a:prstGeom>
          <a:solidFill>
            <a:schemeClr val="accent1"/>
          </a:solidFill>
        </p:spPr>
        <p:txBody>
          <a:bodyPr wrap="square">
            <a:spAutoFit/>
          </a:bodyPr>
          <a:lstStyle/>
          <a:p>
            <a:pPr>
              <a:spcAft>
                <a:spcPts val="0"/>
              </a:spcAft>
            </a:pPr>
            <a:r>
              <a:rPr lang="en-GB" sz="1400" b="1" dirty="0" smtClean="0">
                <a:ea typeface="Times New Roman" panose="02020603050405020304" pitchFamily="18" charset="0"/>
                <a:cs typeface="Arial" panose="020B0604020202020204" pitchFamily="34" charset="0"/>
              </a:rPr>
              <a:t>Resources</a:t>
            </a:r>
          </a:p>
          <a:p>
            <a:pPr>
              <a:spcAft>
                <a:spcPts val="0"/>
              </a:spcAft>
            </a:pPr>
            <a:endParaRPr lang="en-GB" sz="1400" b="1" dirty="0" smtClean="0">
              <a:ea typeface="Times New Roman" panose="02020603050405020304" pitchFamily="18" charset="0"/>
              <a:cs typeface="Arial" panose="020B0604020202020204" pitchFamily="34" charset="0"/>
            </a:endParaRPr>
          </a:p>
          <a:p>
            <a:pPr>
              <a:spcAft>
                <a:spcPts val="0"/>
              </a:spcAft>
            </a:pPr>
            <a:r>
              <a:rPr lang="en-GB" sz="1400" dirty="0" smtClean="0"/>
              <a:t>5.1 Session </a:t>
            </a:r>
            <a:r>
              <a:rPr lang="en-GB" sz="1400" dirty="0"/>
              <a:t>5 PowerPoint Slides </a:t>
            </a:r>
            <a:endParaRPr lang="en-GB" sz="1400" dirty="0" smtClean="0"/>
          </a:p>
          <a:p>
            <a:pPr>
              <a:spcAft>
                <a:spcPts val="0"/>
              </a:spcAft>
            </a:pPr>
            <a:r>
              <a:rPr lang="en-GB" sz="1400" dirty="0" smtClean="0"/>
              <a:t>5.2 Game description</a:t>
            </a:r>
          </a:p>
          <a:p>
            <a:pPr>
              <a:spcAft>
                <a:spcPts val="0"/>
              </a:spcAft>
            </a:pPr>
            <a:r>
              <a:rPr lang="en-GB" sz="1400" dirty="0" smtClean="0"/>
              <a:t>5.3 Cards to play the game</a:t>
            </a:r>
            <a:endParaRPr lang="en-GB" sz="1400" dirty="0"/>
          </a:p>
        </p:txBody>
      </p:sp>
    </p:spTree>
    <p:extLst>
      <p:ext uri="{BB962C8B-B14F-4D97-AF65-F5344CB8AC3E}">
        <p14:creationId xmlns:p14="http://schemas.microsoft.com/office/powerpoint/2010/main" val="353391557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pic>
        <p:nvPicPr>
          <p:cNvPr id="261" name="Google Shape;261;p33"/>
          <p:cNvPicPr preferRelativeResize="0"/>
          <p:nvPr/>
        </p:nvPicPr>
        <p:blipFill rotWithShape="1">
          <a:blip r:embed="rId3">
            <a:alphaModFix/>
          </a:blip>
          <a:srcRect/>
          <a:stretch/>
        </p:blipFill>
        <p:spPr>
          <a:xfrm>
            <a:off x="7624820" y="85154"/>
            <a:ext cx="1379321" cy="474154"/>
          </a:xfrm>
          <a:prstGeom prst="rect">
            <a:avLst/>
          </a:prstGeom>
          <a:noFill/>
          <a:ln>
            <a:noFill/>
          </a:ln>
        </p:spPr>
      </p:pic>
      <p:sp>
        <p:nvSpPr>
          <p:cNvPr id="263" name="Google Shape;263;p33"/>
          <p:cNvSpPr txBox="1"/>
          <p:nvPr/>
        </p:nvSpPr>
        <p:spPr>
          <a:xfrm>
            <a:off x="160239" y="682237"/>
            <a:ext cx="8816529" cy="2315743"/>
          </a:xfrm>
          <a:prstGeom prst="rect">
            <a:avLst/>
          </a:prstGeom>
          <a:solidFill>
            <a:schemeClr val="accent1">
              <a:lumMod val="20000"/>
              <a:lumOff val="80000"/>
            </a:schemeClr>
          </a:solidFill>
          <a:ln>
            <a:noFill/>
          </a:ln>
        </p:spPr>
        <p:txBody>
          <a:bodyPr spcFirstLastPara="1" wrap="square" lIns="80150" tIns="80150" rIns="80150" bIns="80150" anchor="t" anchorCtr="0">
            <a:noAutofit/>
          </a:bodyPr>
          <a:lstStyle/>
          <a:p>
            <a:r>
              <a:rPr lang="en-GB" sz="1400" b="1" u="sng" dirty="0" smtClean="0"/>
              <a:t>First Thoughts</a:t>
            </a:r>
            <a:r>
              <a:rPr lang="en-GB" sz="1400" b="1" dirty="0" smtClean="0"/>
              <a:t> </a:t>
            </a:r>
            <a:r>
              <a:rPr lang="en-GB" sz="1400" b="1" dirty="0" smtClean="0"/>
              <a:t>40</a:t>
            </a:r>
            <a:r>
              <a:rPr lang="en-GB" sz="1400" b="1" dirty="0" smtClean="0"/>
              <a:t> </a:t>
            </a:r>
            <a:r>
              <a:rPr lang="en-GB" sz="1400" b="1" dirty="0" smtClean="0"/>
              <a:t>Minutes.  	</a:t>
            </a:r>
            <a:r>
              <a:rPr lang="en-US" sz="1400" b="1" i="1" dirty="0"/>
              <a:t>Who earns what from a T-shirt</a:t>
            </a:r>
            <a:r>
              <a:rPr lang="en-US" sz="1400" b="1" i="1" dirty="0" smtClean="0"/>
              <a:t>?</a:t>
            </a:r>
          </a:p>
          <a:p>
            <a:endParaRPr lang="en-US" sz="1400" b="1" i="1" dirty="0"/>
          </a:p>
          <a:p>
            <a:r>
              <a:rPr lang="en-GB" sz="1400" b="1" dirty="0" smtClean="0"/>
              <a:t>T </a:t>
            </a:r>
            <a:r>
              <a:rPr lang="en-GB" sz="1400" b="1" dirty="0" smtClean="0"/>
              <a:t>explain:</a:t>
            </a:r>
            <a:r>
              <a:rPr lang="en-GB" sz="1400" dirty="0" smtClean="0"/>
              <a:t> </a:t>
            </a:r>
            <a:r>
              <a:rPr lang="en-GB" sz="1400" dirty="0"/>
              <a:t>The players are engaged in a real situation simulation, where they exercise this attitude through the exploration of the supply chain of a single T-shirt. </a:t>
            </a:r>
            <a:r>
              <a:rPr lang="en-GB" sz="1400" dirty="0" smtClean="0"/>
              <a:t>S</a:t>
            </a:r>
            <a:r>
              <a:rPr lang="en-GB" sz="1400" b="1" dirty="0" smtClean="0"/>
              <a:t>ee and play the game</a:t>
            </a:r>
            <a:endParaRPr lang="en-GB" sz="1400" dirty="0" smtClean="0"/>
          </a:p>
          <a:p>
            <a:r>
              <a:rPr lang="en-GB" sz="1400" dirty="0" smtClean="0"/>
              <a:t> </a:t>
            </a:r>
            <a:r>
              <a:rPr lang="en-GB" sz="1400" b="1" dirty="0" smtClean="0"/>
              <a:t>Objectives:</a:t>
            </a:r>
            <a:endParaRPr lang="en-GB" sz="1400" dirty="0" smtClean="0"/>
          </a:p>
          <a:p>
            <a:pPr marL="285750" lvl="0" indent="-285750">
              <a:buFont typeface="Arial" panose="020B0604020202020204" pitchFamily="34" charset="0"/>
              <a:buChar char="•"/>
            </a:pPr>
            <a:r>
              <a:rPr lang="en-GB" sz="1400" dirty="0"/>
              <a:t>To present the supply chain of a single T-shirt</a:t>
            </a:r>
            <a:endParaRPr lang="en-US" sz="1400" dirty="0"/>
          </a:p>
          <a:p>
            <a:pPr marL="285750" lvl="0" indent="-285750">
              <a:buFont typeface="Arial" panose="020B0604020202020204" pitchFamily="34" charset="0"/>
              <a:buChar char="•"/>
            </a:pPr>
            <a:r>
              <a:rPr lang="en-GB" sz="1400" dirty="0"/>
              <a:t>To clarify the distribution of resources in the global production of clothing</a:t>
            </a:r>
            <a:endParaRPr lang="en-US" sz="1400" dirty="0"/>
          </a:p>
          <a:p>
            <a:pPr marL="285750" lvl="0" indent="-285750">
              <a:buFont typeface="Arial" panose="020B0604020202020204" pitchFamily="34" charset="0"/>
              <a:buChar char="•"/>
            </a:pPr>
            <a:r>
              <a:rPr lang="en-GB" sz="1400" dirty="0"/>
              <a:t>To clarify the global connections involved in the production of clothing </a:t>
            </a:r>
            <a:endParaRPr lang="en-US" sz="1400" dirty="0"/>
          </a:p>
          <a:p>
            <a:pPr marL="285750" lvl="0" indent="-285750">
              <a:buFont typeface="Arial" panose="020B0604020202020204" pitchFamily="34" charset="0"/>
              <a:buChar char="•"/>
            </a:pPr>
            <a:r>
              <a:rPr lang="en-GB" sz="1400" dirty="0"/>
              <a:t>To present the role of the Consumer in this process</a:t>
            </a:r>
            <a:endParaRPr lang="en-US" sz="1400" dirty="0"/>
          </a:p>
          <a:p>
            <a:r>
              <a:rPr lang="en-GB" sz="1400" i="1" dirty="0" smtClean="0"/>
              <a:t>Possible </a:t>
            </a:r>
            <a:r>
              <a:rPr lang="en-GB" sz="1400" i="1" dirty="0"/>
              <a:t>responses to </a:t>
            </a:r>
            <a:r>
              <a:rPr lang="en-GB" sz="1400" i="1"/>
              <a:t>evidence </a:t>
            </a:r>
            <a:r>
              <a:rPr lang="en-GB" sz="1400" i="1" smtClean="0"/>
              <a:t>I’m a ‘</a:t>
            </a:r>
            <a:r>
              <a:rPr lang="en-GB" sz="1400" i="1" dirty="0" smtClean="0"/>
              <a:t>responsible consumer’</a:t>
            </a:r>
            <a:endParaRPr lang="en-GB" sz="1400" dirty="0"/>
          </a:p>
        </p:txBody>
      </p:sp>
      <p:sp>
        <p:nvSpPr>
          <p:cNvPr id="264" name="Google Shape;264;p33"/>
          <p:cNvSpPr txBox="1"/>
          <p:nvPr/>
        </p:nvSpPr>
        <p:spPr>
          <a:xfrm>
            <a:off x="160239" y="94416"/>
            <a:ext cx="7361636" cy="526272"/>
          </a:xfrm>
          <a:prstGeom prst="rect">
            <a:avLst/>
          </a:prstGeom>
          <a:noFill/>
          <a:ln>
            <a:noFill/>
          </a:ln>
        </p:spPr>
        <p:txBody>
          <a:bodyPr spcFirstLastPara="1" wrap="square" lIns="80150" tIns="80150" rIns="80150" bIns="80150" anchor="t" anchorCtr="0">
            <a:noAutofit/>
          </a:bodyPr>
          <a:lstStyle/>
          <a:p>
            <a:pPr lvl="0"/>
            <a:r>
              <a:rPr lang="en-GB" sz="1400" b="1" dirty="0">
                <a:solidFill>
                  <a:srgbClr val="A98278"/>
                </a:solidFill>
                <a:latin typeface="Prompt"/>
                <a:ea typeface="Prompt"/>
                <a:cs typeface="Prompt"/>
                <a:sym typeface="Prompt"/>
              </a:rPr>
              <a:t>// </a:t>
            </a:r>
            <a:r>
              <a:rPr lang="en-GB" sz="1400" b="1" dirty="0">
                <a:solidFill>
                  <a:srgbClr val="A98278"/>
                </a:solidFill>
                <a:latin typeface="Prompt"/>
                <a:ea typeface="Prompt"/>
                <a:cs typeface="Prompt"/>
                <a:sym typeface="Prompt"/>
              </a:rPr>
              <a:t>Reducing Inequalities Lesson 3 </a:t>
            </a:r>
            <a:r>
              <a:rPr lang="en-GB" sz="1400" b="1" dirty="0" smtClean="0">
                <a:solidFill>
                  <a:srgbClr val="A98278"/>
                </a:solidFill>
                <a:latin typeface="Prompt"/>
                <a:ea typeface="Prompt"/>
                <a:cs typeface="Prompt"/>
                <a:sym typeface="Prompt"/>
              </a:rPr>
              <a:t>//</a:t>
            </a:r>
            <a:r>
              <a:rPr lang="en-GB" sz="1400" b="1" dirty="0">
                <a:solidFill>
                  <a:srgbClr val="A98278"/>
                </a:solidFill>
                <a:latin typeface="Prompt"/>
                <a:ea typeface="Prompt"/>
                <a:cs typeface="Prompt"/>
                <a:sym typeface="Prompt"/>
              </a:rPr>
              <a:t>Teaching Learning </a:t>
            </a:r>
            <a:r>
              <a:rPr lang="en-GB" sz="1400" b="1" dirty="0" smtClean="0">
                <a:solidFill>
                  <a:srgbClr val="A98278"/>
                </a:solidFill>
                <a:latin typeface="Prompt"/>
                <a:ea typeface="Prompt"/>
                <a:cs typeface="Prompt"/>
                <a:sym typeface="Prompt"/>
              </a:rPr>
              <a:t>Unit Lesson </a:t>
            </a:r>
            <a:r>
              <a:rPr lang="en-GB" sz="1400" b="1" dirty="0" smtClean="0">
                <a:solidFill>
                  <a:srgbClr val="A98278"/>
                </a:solidFill>
                <a:latin typeface="Prompt"/>
                <a:ea typeface="Prompt"/>
                <a:cs typeface="Prompt"/>
                <a:sym typeface="Prompt"/>
              </a:rPr>
              <a:t>3 </a:t>
            </a:r>
          </a:p>
          <a:p>
            <a:pPr lvl="0"/>
            <a:r>
              <a:rPr lang="en-GB" sz="1400" b="1" dirty="0" smtClean="0">
                <a:solidFill>
                  <a:srgbClr val="A98278"/>
                </a:solidFill>
                <a:latin typeface="Prompt"/>
                <a:ea typeface="Prompt"/>
                <a:cs typeface="Prompt"/>
                <a:sym typeface="Prompt"/>
              </a:rPr>
              <a:t>Inclusion models</a:t>
            </a:r>
            <a:endParaRPr sz="1400" dirty="0">
              <a:solidFill>
                <a:srgbClr val="A98278"/>
              </a:solidFill>
              <a:latin typeface="Arial"/>
              <a:ea typeface="Arial"/>
              <a:cs typeface="Arial"/>
              <a:sym typeface="Arial"/>
            </a:endParaRPr>
          </a:p>
        </p:txBody>
      </p:sp>
      <p:sp>
        <p:nvSpPr>
          <p:cNvPr id="268" name="Google Shape;268;p33"/>
          <p:cNvSpPr txBox="1"/>
          <p:nvPr/>
        </p:nvSpPr>
        <p:spPr>
          <a:xfrm>
            <a:off x="6620621" y="1676427"/>
            <a:ext cx="2063594"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600" b="1">
              <a:solidFill>
                <a:srgbClr val="A98278"/>
              </a:solidFill>
              <a:latin typeface="Prompt"/>
              <a:ea typeface="Prompt"/>
              <a:cs typeface="Prompt"/>
              <a:sym typeface="Prompt"/>
            </a:endParaRPr>
          </a:p>
        </p:txBody>
      </p:sp>
      <p:sp>
        <p:nvSpPr>
          <p:cNvPr id="7" name="Google Shape;263;p33"/>
          <p:cNvSpPr txBox="1"/>
          <p:nvPr/>
        </p:nvSpPr>
        <p:spPr>
          <a:xfrm>
            <a:off x="113955" y="2997980"/>
            <a:ext cx="8909095" cy="2201679"/>
          </a:xfrm>
          <a:prstGeom prst="rect">
            <a:avLst/>
          </a:prstGeom>
          <a:solidFill>
            <a:srgbClr val="996633"/>
          </a:solidFill>
          <a:ln>
            <a:noFill/>
          </a:ln>
        </p:spPr>
        <p:txBody>
          <a:bodyPr spcFirstLastPara="1" wrap="square" lIns="80150" tIns="80150" rIns="80150" bIns="80150" anchor="t" anchorCtr="0">
            <a:noAutofit/>
          </a:bodyPr>
          <a:lstStyle/>
          <a:p>
            <a:r>
              <a:rPr lang="en-GB" sz="1400" b="1" u="sng" dirty="0">
                <a:solidFill>
                  <a:schemeClr val="bg1"/>
                </a:solidFill>
              </a:rPr>
              <a:t>Exploration and Consolidation</a:t>
            </a:r>
            <a:r>
              <a:rPr lang="en-GB" sz="1400" b="1" dirty="0">
                <a:solidFill>
                  <a:schemeClr val="bg1"/>
                </a:solidFill>
              </a:rPr>
              <a:t> </a:t>
            </a:r>
            <a:r>
              <a:rPr lang="en-GB" sz="1400" b="1" dirty="0">
                <a:solidFill>
                  <a:schemeClr val="bg1"/>
                </a:solidFill>
              </a:rPr>
              <a:t>1</a:t>
            </a:r>
            <a:r>
              <a:rPr lang="en-GB" sz="1400" b="1" dirty="0" smtClean="0">
                <a:solidFill>
                  <a:schemeClr val="bg1"/>
                </a:solidFill>
              </a:rPr>
              <a:t>0 </a:t>
            </a:r>
            <a:r>
              <a:rPr lang="en-GB" sz="1400" b="1" dirty="0">
                <a:solidFill>
                  <a:schemeClr val="bg1"/>
                </a:solidFill>
              </a:rPr>
              <a:t>minutes   </a:t>
            </a:r>
            <a:r>
              <a:rPr lang="en-GB" sz="1400" b="1" dirty="0" smtClean="0">
                <a:solidFill>
                  <a:schemeClr val="bg1"/>
                </a:solidFill>
              </a:rPr>
              <a:t>Fair Trade</a:t>
            </a:r>
            <a:endParaRPr lang="en-GB" sz="1400" dirty="0">
              <a:solidFill>
                <a:schemeClr val="bg1"/>
              </a:solidFill>
            </a:endParaRPr>
          </a:p>
          <a:p>
            <a:r>
              <a:rPr lang="en-GB" sz="1400" dirty="0">
                <a:solidFill>
                  <a:schemeClr val="bg1"/>
                </a:solidFill>
              </a:rPr>
              <a:t> </a:t>
            </a:r>
            <a:r>
              <a:rPr lang="en-GB" sz="1400" b="1" dirty="0" smtClean="0">
                <a:solidFill>
                  <a:schemeClr val="bg1"/>
                </a:solidFill>
              </a:rPr>
              <a:t>T </a:t>
            </a:r>
            <a:r>
              <a:rPr lang="en-GB" sz="1400" b="1" dirty="0" smtClean="0">
                <a:solidFill>
                  <a:schemeClr val="bg1"/>
                </a:solidFill>
              </a:rPr>
              <a:t>Explains what is fair trade and how the model works. Also focuses on the principles of Fair Trade organization and how you may support it</a:t>
            </a:r>
            <a:r>
              <a:rPr lang="en-GB" sz="1400" dirty="0" smtClean="0">
                <a:solidFill>
                  <a:schemeClr val="bg1"/>
                </a:solidFill>
              </a:rPr>
              <a:t>. </a:t>
            </a:r>
            <a:endParaRPr lang="en-GB" sz="1400" dirty="0">
              <a:solidFill>
                <a:schemeClr val="bg1"/>
              </a:solidFill>
            </a:endParaRPr>
          </a:p>
          <a:p>
            <a:pPr lvl="0"/>
            <a:r>
              <a:rPr lang="en-GB" sz="1400" dirty="0" smtClean="0">
                <a:solidFill>
                  <a:schemeClr val="bg1"/>
                </a:solidFill>
              </a:rPr>
              <a:t>What industries may be involved?</a:t>
            </a:r>
            <a:endParaRPr lang="en-GB" sz="1400" dirty="0">
              <a:solidFill>
                <a:schemeClr val="bg1"/>
              </a:solidFill>
            </a:endParaRPr>
          </a:p>
          <a:p>
            <a:r>
              <a:rPr lang="en-GB" sz="1400" dirty="0">
                <a:solidFill>
                  <a:schemeClr val="bg1"/>
                </a:solidFill>
              </a:rPr>
              <a:t> </a:t>
            </a:r>
          </a:p>
          <a:p>
            <a:r>
              <a:rPr lang="en-GB" sz="1400" b="1" dirty="0">
                <a:solidFill>
                  <a:schemeClr val="bg1"/>
                </a:solidFill>
              </a:rPr>
              <a:t>T Explain</a:t>
            </a:r>
            <a:r>
              <a:rPr lang="en-GB" sz="1400" dirty="0" smtClean="0">
                <a:solidFill>
                  <a:schemeClr val="bg1"/>
                </a:solidFill>
              </a:rPr>
              <a:t>: Various types of inclusion – social,  cultural, environmental, economic</a:t>
            </a:r>
            <a:endParaRPr lang="en-GB" sz="1400" dirty="0">
              <a:solidFill>
                <a:schemeClr val="bg1"/>
              </a:solidFill>
            </a:endParaRPr>
          </a:p>
          <a:p>
            <a:pPr lvl="0"/>
            <a:r>
              <a:rPr lang="en-GB" sz="1400" dirty="0" smtClean="0">
                <a:solidFill>
                  <a:schemeClr val="bg1"/>
                </a:solidFill>
              </a:rPr>
              <a:t>Discuss </a:t>
            </a:r>
            <a:r>
              <a:rPr lang="en-GB" sz="1400" dirty="0">
                <a:solidFill>
                  <a:schemeClr val="bg1"/>
                </a:solidFill>
              </a:rPr>
              <a:t>the </a:t>
            </a:r>
            <a:r>
              <a:rPr lang="en-GB" sz="1400" dirty="0" smtClean="0">
                <a:solidFill>
                  <a:schemeClr val="bg1"/>
                </a:solidFill>
              </a:rPr>
              <a:t>information with the group. </a:t>
            </a:r>
            <a:r>
              <a:rPr lang="en-GB" sz="1400" dirty="0" smtClean="0">
                <a:solidFill>
                  <a:schemeClr val="bg1"/>
                </a:solidFill>
              </a:rPr>
              <a:t>[ images slides </a:t>
            </a:r>
            <a:r>
              <a:rPr lang="en-GB" sz="1400" dirty="0" smtClean="0">
                <a:solidFill>
                  <a:schemeClr val="bg1"/>
                </a:solidFill>
              </a:rPr>
              <a:t>8</a:t>
            </a:r>
            <a:r>
              <a:rPr lang="en-GB" sz="1400" dirty="0" smtClean="0">
                <a:solidFill>
                  <a:schemeClr val="bg1"/>
                </a:solidFill>
              </a:rPr>
              <a:t>/9] </a:t>
            </a:r>
            <a:endParaRPr lang="en-GB" sz="1400" dirty="0">
              <a:solidFill>
                <a:schemeClr val="bg1"/>
              </a:solidFill>
            </a:endParaRPr>
          </a:p>
          <a:p>
            <a:r>
              <a:rPr lang="en-GB" sz="1400" b="1" dirty="0">
                <a:solidFill>
                  <a:schemeClr val="bg1"/>
                </a:solidFill>
              </a:rPr>
              <a:t> </a:t>
            </a:r>
            <a:endParaRPr lang="en-GB" sz="1400" dirty="0">
              <a:solidFill>
                <a:schemeClr val="bg1"/>
              </a:solidFill>
            </a:endParaRPr>
          </a:p>
        </p:txBody>
      </p:sp>
      <p:sp>
        <p:nvSpPr>
          <p:cNvPr id="8" name="Google Shape;260;p33"/>
          <p:cNvSpPr/>
          <p:nvPr/>
        </p:nvSpPr>
        <p:spPr>
          <a:xfrm>
            <a:off x="135319" y="5216121"/>
            <a:ext cx="8841449" cy="853857"/>
          </a:xfrm>
          <a:prstGeom prst="rect">
            <a:avLst/>
          </a:prstGeom>
          <a:solidFill>
            <a:schemeClr val="accent1">
              <a:lumMod val="20000"/>
              <a:lumOff val="80000"/>
            </a:schemeClr>
          </a:solidFill>
          <a:ln>
            <a:noFill/>
          </a:ln>
        </p:spPr>
        <p:txBody>
          <a:bodyPr spcFirstLastPara="1" wrap="square" lIns="80150" tIns="80150" rIns="80150" bIns="80150" anchor="ctr" anchorCtr="0">
            <a:noAutofit/>
          </a:bodyPr>
          <a:lstStyle/>
          <a:p>
            <a:r>
              <a:rPr lang="en-GB" sz="1400" b="1" u="sng" dirty="0"/>
              <a:t>Conclusion and Reflection</a:t>
            </a:r>
            <a:r>
              <a:rPr lang="en-GB" sz="1400" b="1" dirty="0"/>
              <a:t> </a:t>
            </a:r>
            <a:r>
              <a:rPr lang="en-GB" sz="1400" b="1" dirty="0"/>
              <a:t>5</a:t>
            </a:r>
            <a:r>
              <a:rPr lang="en-GB" sz="1400" b="1" dirty="0" smtClean="0"/>
              <a:t> </a:t>
            </a:r>
            <a:r>
              <a:rPr lang="en-GB" sz="1400" b="1" dirty="0"/>
              <a:t>minutes  	</a:t>
            </a:r>
            <a:r>
              <a:rPr lang="en-GB" sz="1400" b="1" i="1" dirty="0"/>
              <a:t>Thinking point</a:t>
            </a:r>
            <a:endParaRPr lang="en-GB" sz="1400" b="1" dirty="0"/>
          </a:p>
          <a:p>
            <a:r>
              <a:rPr lang="en-GB" sz="1400" dirty="0"/>
              <a:t>Reflect on all </a:t>
            </a:r>
            <a:r>
              <a:rPr lang="en-GB" sz="1400" dirty="0" smtClean="0"/>
              <a:t>the various types of economic models, which are not exactly the one we exist in – circular, shared, upcycling, green. Work with brands – bananas, cocoa, coffee, Starbucks, Deli, Lipton, Airbnb, Spark, Uber</a:t>
            </a:r>
            <a:endParaRPr lang="en-GB" sz="1400" dirty="0"/>
          </a:p>
        </p:txBody>
      </p:sp>
    </p:spTree>
    <p:extLst>
      <p:ext uri="{BB962C8B-B14F-4D97-AF65-F5344CB8AC3E}">
        <p14:creationId xmlns:p14="http://schemas.microsoft.com/office/powerpoint/2010/main" val="46197456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Rectangle 3"/>
          <p:cNvSpPr/>
          <p:nvPr/>
        </p:nvSpPr>
        <p:spPr>
          <a:xfrm>
            <a:off x="107504" y="188640"/>
            <a:ext cx="8928992" cy="6480720"/>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1607" y="908720"/>
            <a:ext cx="8773027"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Callout 2"/>
          <p:cNvSpPr/>
          <p:nvPr/>
        </p:nvSpPr>
        <p:spPr>
          <a:xfrm>
            <a:off x="1907704" y="291197"/>
            <a:ext cx="3218656" cy="2029618"/>
          </a:xfrm>
          <a:prstGeom prst="wedgeEllipseCallout">
            <a:avLst>
              <a:gd name="adj1" fmla="val 35969"/>
              <a:gd name="adj2" fmla="val 815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What does it mean to be equal? </a:t>
            </a:r>
            <a:endParaRPr lang="en-GB" dirty="0"/>
          </a:p>
        </p:txBody>
      </p:sp>
    </p:spTree>
    <p:extLst>
      <p:ext uri="{BB962C8B-B14F-4D97-AF65-F5344CB8AC3E}">
        <p14:creationId xmlns:p14="http://schemas.microsoft.com/office/powerpoint/2010/main" val="33808994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a:p>
            <a:r>
              <a:rPr lang="en-GB" dirty="0"/>
              <a:t>Migration takes place </a:t>
            </a:r>
            <a:r>
              <a:rPr lang="en-GB" b="1" i="1" dirty="0"/>
              <a:t>internally </a:t>
            </a:r>
            <a:r>
              <a:rPr lang="en-GB" dirty="0"/>
              <a:t>and </a:t>
            </a:r>
            <a:r>
              <a:rPr lang="en-GB" b="1" i="1" dirty="0"/>
              <a:t>internationally</a:t>
            </a:r>
            <a:r>
              <a:rPr lang="en-GB" dirty="0"/>
              <a:t>. In our time, the biggest international migration flows are from rich to other rich countries, and from poorer to other poorer countries (North-North; South-South). Much migration is short-term; migrants return to their country of origin. An estimated 258 million people live in a country they weren’t born in; this is approx. 3.6% World’s inhabitants (U.N. 2017). “In Europe, the size of the total population would have declined during the period 2000-2015 in the absence of migration.”(UN 2017). </a:t>
            </a:r>
          </a:p>
          <a:p>
            <a:r>
              <a:rPr lang="en-GB" dirty="0"/>
              <a:t>	</a:t>
            </a:r>
          </a:p>
        </p:txBody>
      </p:sp>
      <p:sp>
        <p:nvSpPr>
          <p:cNvPr id="2" name="Title 1"/>
          <p:cNvSpPr>
            <a:spLocks noGrp="1"/>
          </p:cNvSpPr>
          <p:nvPr>
            <p:ph type="title"/>
          </p:nvPr>
        </p:nvSpPr>
        <p:spPr/>
        <p:txBody>
          <a:bodyPr/>
          <a:lstStyle/>
          <a:p>
            <a:r>
              <a:rPr lang="en-GB" dirty="0" smtClean="0"/>
              <a:t>Big ideas</a:t>
            </a:r>
            <a:endParaRPr lang="en-GB" dirty="0"/>
          </a:p>
        </p:txBody>
      </p:sp>
      <p:sp>
        <p:nvSpPr>
          <p:cNvPr id="3" name="Content Placeholder 2"/>
          <p:cNvSpPr>
            <a:spLocks noGrp="1"/>
          </p:cNvSpPr>
          <p:nvPr>
            <p:ph idx="1"/>
          </p:nvPr>
        </p:nvSpPr>
        <p:spPr>
          <a:xfrm>
            <a:off x="899592" y="1700808"/>
            <a:ext cx="7416824" cy="3886589"/>
          </a:xfrm>
        </p:spPr>
        <p:txBody>
          <a:bodyPr>
            <a:normAutofit/>
          </a:bodyPr>
          <a:lstStyle/>
          <a:p>
            <a:pPr marL="0" indent="0">
              <a:buNone/>
            </a:pPr>
            <a:r>
              <a:rPr lang="en-GB" b="1" dirty="0"/>
              <a:t>Big idea 8 </a:t>
            </a:r>
            <a:endParaRPr lang="en-US" b="1" dirty="0">
              <a:solidFill>
                <a:srgbClr val="FF0000"/>
              </a:solidFill>
            </a:endParaRPr>
          </a:p>
          <a:p>
            <a:pPr marL="0" indent="0">
              <a:buNone/>
            </a:pPr>
            <a:r>
              <a:rPr lang="en-US" b="1" dirty="0">
                <a:solidFill>
                  <a:srgbClr val="FF0000"/>
                </a:solidFill>
              </a:rPr>
              <a:t>Citizen actions on inequality</a:t>
            </a:r>
            <a:r>
              <a:rPr lang="en-GB" b="1" dirty="0" smtClean="0">
                <a:solidFill>
                  <a:srgbClr val="FF0000"/>
                </a:solidFill>
              </a:rPr>
              <a:t>. </a:t>
            </a:r>
            <a:endParaRPr lang="en-GB" b="1" dirty="0" smtClean="0">
              <a:solidFill>
                <a:srgbClr val="FF0000"/>
              </a:solidFill>
            </a:endParaRPr>
          </a:p>
          <a:p>
            <a:pPr marL="0" indent="0">
              <a:buNone/>
            </a:pPr>
            <a:r>
              <a:rPr lang="en-US" b="1" dirty="0" smtClean="0"/>
              <a:t>To </a:t>
            </a:r>
            <a:r>
              <a:rPr lang="en-US" b="1" dirty="0"/>
              <a:t>live is to choose. But to choose well, you must know who you are and what you stand for, where you want to go and why you want to get there</a:t>
            </a:r>
            <a:r>
              <a:rPr lang="en-US" b="1" dirty="0" smtClean="0"/>
              <a:t>. </a:t>
            </a:r>
          </a:p>
          <a:p>
            <a:pPr marL="0" indent="0" algn="r">
              <a:buNone/>
            </a:pPr>
            <a:r>
              <a:rPr lang="en-US" b="1" dirty="0" smtClean="0"/>
              <a:t>Kofi Annan</a:t>
            </a:r>
            <a:endParaRPr lang="en-GB" b="1" dirty="0" smtClean="0"/>
          </a:p>
        </p:txBody>
      </p:sp>
    </p:spTree>
    <p:extLst>
      <p:ext uri="{BB962C8B-B14F-4D97-AF65-F5344CB8AC3E}">
        <p14:creationId xmlns:p14="http://schemas.microsoft.com/office/powerpoint/2010/main" val="70428658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Learning Objectives- Learners will</a:t>
            </a:r>
            <a:endParaRPr lang="en-GB" dirty="0"/>
          </a:p>
        </p:txBody>
      </p:sp>
      <p:sp>
        <p:nvSpPr>
          <p:cNvPr id="3" name="Content Placeholder 2"/>
          <p:cNvSpPr>
            <a:spLocks noGrp="1"/>
          </p:cNvSpPr>
          <p:nvPr>
            <p:ph idx="1"/>
          </p:nvPr>
        </p:nvSpPr>
        <p:spPr>
          <a:xfrm>
            <a:off x="457200" y="1600200"/>
            <a:ext cx="8229600" cy="4781128"/>
          </a:xfrm>
        </p:spPr>
        <p:txBody>
          <a:bodyPr>
            <a:normAutofit fontScale="77500" lnSpcReduction="20000"/>
          </a:bodyPr>
          <a:lstStyle/>
          <a:p>
            <a:r>
              <a:rPr lang="en-GB" dirty="0"/>
              <a:t>Know and understand what it means “</a:t>
            </a:r>
            <a:r>
              <a:rPr lang="en-GB" b="1" dirty="0"/>
              <a:t>citizens actions</a:t>
            </a:r>
            <a:r>
              <a:rPr lang="en-GB" dirty="0" smtClean="0"/>
              <a:t>”, “</a:t>
            </a:r>
            <a:r>
              <a:rPr lang="en-GB" b="1" dirty="0" smtClean="0"/>
              <a:t>inclusive models</a:t>
            </a:r>
            <a:r>
              <a:rPr lang="en-GB" dirty="0" smtClean="0"/>
              <a:t>” </a:t>
            </a:r>
            <a:r>
              <a:rPr lang="en-GB" dirty="0"/>
              <a:t>and </a:t>
            </a:r>
            <a:r>
              <a:rPr lang="en-GB" dirty="0" smtClean="0"/>
              <a:t>‘</a:t>
            </a:r>
            <a:r>
              <a:rPr lang="en-GB" b="1" dirty="0" smtClean="0"/>
              <a:t>fair trade</a:t>
            </a:r>
            <a:r>
              <a:rPr lang="en-GB" dirty="0" smtClean="0"/>
              <a:t>”</a:t>
            </a:r>
            <a:endParaRPr lang="en-GB" dirty="0"/>
          </a:p>
          <a:p>
            <a:r>
              <a:rPr lang="en-GB" dirty="0"/>
              <a:t>Reflect on the factors of </a:t>
            </a:r>
            <a:r>
              <a:rPr lang="en-GB" dirty="0" smtClean="0"/>
              <a:t>inclusion</a:t>
            </a:r>
            <a:endParaRPr lang="en-GB" dirty="0"/>
          </a:p>
          <a:p>
            <a:r>
              <a:rPr lang="en-GB" dirty="0" smtClean="0"/>
              <a:t>Use </a:t>
            </a:r>
            <a:r>
              <a:rPr lang="en-GB" dirty="0"/>
              <a:t>skills in group work: sharing, listening, questioning, planning and </a:t>
            </a:r>
            <a:r>
              <a:rPr lang="en-GB" dirty="0" smtClean="0"/>
              <a:t>performing</a:t>
            </a:r>
            <a:endParaRPr lang="en-GB" dirty="0" smtClean="0"/>
          </a:p>
          <a:p>
            <a:pPr>
              <a:buNone/>
            </a:pPr>
            <a:endParaRPr lang="en-GB" b="1" dirty="0" smtClean="0"/>
          </a:p>
          <a:p>
            <a:pPr>
              <a:buNone/>
            </a:pPr>
            <a:endParaRPr lang="en-GB" b="1" dirty="0"/>
          </a:p>
          <a:p>
            <a:pPr>
              <a:buNone/>
            </a:pPr>
            <a:r>
              <a:rPr lang="en-GB" b="1" dirty="0" smtClean="0"/>
              <a:t>Sustainable Development Goals </a:t>
            </a:r>
            <a:r>
              <a:rPr lang="en-GB" dirty="0" smtClean="0"/>
              <a:t>focus:</a:t>
            </a:r>
          </a:p>
          <a:p>
            <a:pPr marL="0" indent="0">
              <a:buNone/>
            </a:pPr>
            <a:r>
              <a:rPr lang="en-GB" dirty="0" smtClean="0">
                <a:solidFill>
                  <a:srgbClr val="FF0000"/>
                </a:solidFill>
              </a:rPr>
              <a:t>10.2    By 2030, empower and promote the social, economic and political inclusion of all, irrespective of age, sex, disability, race, ethnicity, origin, religion or economic or other </a:t>
            </a:r>
            <a:r>
              <a:rPr lang="en-GB" dirty="0" smtClean="0">
                <a:solidFill>
                  <a:srgbClr val="FF0000"/>
                </a:solidFill>
              </a:rPr>
              <a:t>status;</a:t>
            </a:r>
            <a:endParaRPr lang="en-GB" dirty="0" smtClean="0">
              <a:solidFill>
                <a:srgbClr val="FF0000"/>
              </a:solidFill>
            </a:endParaRPr>
          </a:p>
          <a:p>
            <a:pPr marL="0" indent="0">
              <a:buNone/>
            </a:pPr>
            <a:r>
              <a:rPr lang="en-GB" dirty="0" smtClean="0">
                <a:solidFill>
                  <a:schemeClr val="accent3">
                    <a:lumMod val="50000"/>
                  </a:schemeClr>
                </a:solidFill>
              </a:rPr>
              <a:t>16.b  </a:t>
            </a:r>
            <a:r>
              <a:rPr lang="en-GB" dirty="0" smtClean="0">
                <a:solidFill>
                  <a:schemeClr val="accent3">
                    <a:lumMod val="50000"/>
                  </a:schemeClr>
                </a:solidFill>
              </a:rPr>
              <a:t>Promote and enforce non-discriminatory laws and policies for sustainable development</a:t>
            </a:r>
          </a:p>
          <a:p>
            <a:pPr lvl="0">
              <a:spcBef>
                <a:spcPts val="0"/>
              </a:spcBef>
            </a:pPr>
            <a:endParaRPr lang="en-GB" dirty="0" smtClean="0"/>
          </a:p>
          <a:p>
            <a:pPr marL="0" lvl="0" indent="0">
              <a:spcBef>
                <a:spcPts val="0"/>
              </a:spcBef>
              <a:buNone/>
            </a:pPr>
            <a:endParaRPr lang="en-GB" dirty="0" smtClean="0"/>
          </a:p>
          <a:p>
            <a:endParaRPr lang="en-GB"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87016" y="155539"/>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le 3"/>
          <p:cNvSpPr>
            <a:spLocks noGrp="1"/>
          </p:cNvSpPr>
          <p:nvPr>
            <p:ph type="title"/>
          </p:nvPr>
        </p:nvSpPr>
        <p:spPr/>
        <p:txBody>
          <a:bodyPr/>
          <a:lstStyle/>
          <a:p>
            <a:r>
              <a:rPr lang="en-GB" b="1" dirty="0">
                <a:solidFill>
                  <a:srgbClr val="FF0000"/>
                </a:solidFill>
              </a:rPr>
              <a:t>Who earns what from a T-shirt?</a:t>
            </a:r>
            <a:endParaRPr lang="en-US" dirty="0">
              <a:solidFill>
                <a:srgbClr val="FF0000"/>
              </a:solidFill>
            </a:endParaRPr>
          </a:p>
        </p:txBody>
      </p:sp>
      <p:sp>
        <p:nvSpPr>
          <p:cNvPr id="2" name="TextBox 1"/>
          <p:cNvSpPr txBox="1"/>
          <p:nvPr/>
        </p:nvSpPr>
        <p:spPr>
          <a:xfrm>
            <a:off x="666622" y="1519225"/>
            <a:ext cx="8003232" cy="1107996"/>
          </a:xfrm>
          <a:prstGeom prst="rect">
            <a:avLst/>
          </a:prstGeom>
          <a:noFill/>
        </p:spPr>
        <p:txBody>
          <a:bodyPr wrap="square" rtlCol="0">
            <a:spAutoFit/>
          </a:bodyPr>
          <a:lstStyle/>
          <a:p>
            <a:r>
              <a:rPr lang="en-GB" sz="2200" dirty="0"/>
              <a:t>The players are engaged in a real situation simulation, where they exercise this attitude through the exploration of the supply chain of a single T-shirt. </a:t>
            </a:r>
            <a:endParaRPr lang="en-US" sz="2200" dirty="0"/>
          </a:p>
        </p:txBody>
      </p:sp>
      <p:sp>
        <p:nvSpPr>
          <p:cNvPr id="3" name="TextBox 2"/>
          <p:cNvSpPr txBox="1"/>
          <p:nvPr/>
        </p:nvSpPr>
        <p:spPr>
          <a:xfrm>
            <a:off x="666622" y="3140968"/>
            <a:ext cx="7787208" cy="3046988"/>
          </a:xfrm>
          <a:prstGeom prst="rect">
            <a:avLst/>
          </a:prstGeom>
          <a:noFill/>
        </p:spPr>
        <p:txBody>
          <a:bodyPr wrap="square" rtlCol="0">
            <a:spAutoFit/>
          </a:bodyPr>
          <a:lstStyle/>
          <a:p>
            <a:pPr lvl="0"/>
            <a:r>
              <a:rPr lang="en-GB" sz="2400" b="1" dirty="0" smtClean="0"/>
              <a:t>Objectives:</a:t>
            </a:r>
          </a:p>
          <a:p>
            <a:pPr marL="285750" lvl="0" indent="-285750">
              <a:buFont typeface="Arial" panose="020B0604020202020204" pitchFamily="34" charset="0"/>
              <a:buChar char="•"/>
            </a:pPr>
            <a:r>
              <a:rPr lang="en-GB" sz="2400" dirty="0" smtClean="0"/>
              <a:t>To </a:t>
            </a:r>
            <a:r>
              <a:rPr lang="en-GB" sz="2400" dirty="0"/>
              <a:t>present the supply chain of a single T-shirt</a:t>
            </a:r>
            <a:endParaRPr lang="en-US" sz="2400" dirty="0"/>
          </a:p>
          <a:p>
            <a:pPr marL="285750" lvl="0" indent="-285750">
              <a:buFont typeface="Arial" panose="020B0604020202020204" pitchFamily="34" charset="0"/>
              <a:buChar char="•"/>
            </a:pPr>
            <a:r>
              <a:rPr lang="en-GB" sz="2400" dirty="0"/>
              <a:t>To clarify the distribution of resources in the global production of clothing</a:t>
            </a:r>
            <a:endParaRPr lang="en-US" sz="2400" dirty="0"/>
          </a:p>
          <a:p>
            <a:pPr marL="285750" lvl="0" indent="-285750">
              <a:buFont typeface="Arial" panose="020B0604020202020204" pitchFamily="34" charset="0"/>
              <a:buChar char="•"/>
            </a:pPr>
            <a:r>
              <a:rPr lang="en-GB" sz="2400" dirty="0"/>
              <a:t>To clarify the global connections involved in the production of clothing </a:t>
            </a:r>
            <a:endParaRPr lang="en-US" sz="2400" dirty="0"/>
          </a:p>
          <a:p>
            <a:pPr marL="285750" lvl="0" indent="-285750">
              <a:buFont typeface="Arial" panose="020B0604020202020204" pitchFamily="34" charset="0"/>
              <a:buChar char="•"/>
            </a:pPr>
            <a:r>
              <a:rPr lang="en-GB" sz="2400" dirty="0"/>
              <a:t>To present the role of the Consumer in this process</a:t>
            </a:r>
            <a:endParaRPr lang="en-US" sz="2400" dirty="0"/>
          </a:p>
          <a:p>
            <a:endParaRPr lang="en-US" sz="2400"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324" y="502432"/>
            <a:ext cx="8229600" cy="1143000"/>
          </a:xfrm>
        </p:spPr>
        <p:txBody>
          <a:bodyPr/>
          <a:lstStyle/>
          <a:p>
            <a:r>
              <a:rPr lang="en-US" b="1" dirty="0" smtClean="0"/>
              <a:t>What is fair trade?</a:t>
            </a:r>
            <a:endParaRPr lang="en-US" b="1" dirty="0"/>
          </a:p>
        </p:txBody>
      </p:sp>
      <p:sp>
        <p:nvSpPr>
          <p:cNvPr id="3" name="Content Placeholder 2"/>
          <p:cNvSpPr>
            <a:spLocks noGrp="1"/>
          </p:cNvSpPr>
          <p:nvPr>
            <p:ph idx="1"/>
          </p:nvPr>
        </p:nvSpPr>
        <p:spPr>
          <a:xfrm>
            <a:off x="474324" y="1988840"/>
            <a:ext cx="7931224" cy="1756792"/>
          </a:xfrm>
        </p:spPr>
        <p:txBody>
          <a:bodyPr/>
          <a:lstStyle/>
          <a:p>
            <a:pPr marL="0" indent="0" algn="ctr">
              <a:buNone/>
            </a:pPr>
            <a:r>
              <a:rPr lang="en-US" dirty="0" smtClean="0"/>
              <a:t>A </a:t>
            </a:r>
            <a:r>
              <a:rPr lang="en-US" dirty="0"/>
              <a:t>global movement, with a </a:t>
            </a:r>
            <a:r>
              <a:rPr lang="en-US" dirty="0" smtClean="0"/>
              <a:t>large presence </a:t>
            </a:r>
            <a:r>
              <a:rPr lang="en-US" dirty="0"/>
              <a:t>in the EU, and is a more just and fair international trade system</a:t>
            </a:r>
            <a:endParaRPr lang="en-US" dirty="0"/>
          </a:p>
        </p:txBody>
      </p:sp>
      <p:sp>
        <p:nvSpPr>
          <p:cNvPr id="4" name="TextBox 3"/>
          <p:cNvSpPr txBox="1"/>
          <p:nvPr/>
        </p:nvSpPr>
        <p:spPr>
          <a:xfrm>
            <a:off x="611560" y="4005064"/>
            <a:ext cx="7776864" cy="2554545"/>
          </a:xfrm>
          <a:prstGeom prst="rect">
            <a:avLst/>
          </a:prstGeom>
          <a:solidFill>
            <a:schemeClr val="tx2">
              <a:lumMod val="60000"/>
              <a:lumOff val="40000"/>
            </a:schemeClr>
          </a:solidFill>
        </p:spPr>
        <p:txBody>
          <a:bodyPr wrap="square" rtlCol="0">
            <a:spAutoFit/>
          </a:bodyPr>
          <a:lstStyle/>
          <a:p>
            <a:r>
              <a:rPr lang="en-US" sz="4000" dirty="0" smtClean="0">
                <a:solidFill>
                  <a:schemeClr val="bg1"/>
                </a:solidFill>
              </a:rPr>
              <a:t>To be charitable is a virtue. </a:t>
            </a:r>
          </a:p>
          <a:p>
            <a:r>
              <a:rPr lang="en-US" sz="4000" dirty="0" smtClean="0">
                <a:solidFill>
                  <a:schemeClr val="bg1"/>
                </a:solidFill>
              </a:rPr>
              <a:t>To be empowered is a human right.</a:t>
            </a:r>
          </a:p>
          <a:p>
            <a:endParaRPr lang="en-US" sz="3000" dirty="0" smtClean="0">
              <a:solidFill>
                <a:schemeClr val="bg1"/>
              </a:solidFill>
            </a:endParaRPr>
          </a:p>
          <a:p>
            <a:pPr algn="r"/>
            <a:r>
              <a:rPr lang="en-US" sz="2500" i="1" dirty="0" smtClean="0">
                <a:solidFill>
                  <a:schemeClr val="bg1"/>
                </a:solidFill>
              </a:rPr>
              <a:t>Mitch </a:t>
            </a:r>
            <a:r>
              <a:rPr lang="en-US" sz="2500" i="1" dirty="0" err="1" smtClean="0">
                <a:solidFill>
                  <a:schemeClr val="bg1"/>
                </a:solidFill>
              </a:rPr>
              <a:t>Teberg</a:t>
            </a:r>
            <a:r>
              <a:rPr lang="en-US" sz="2500" i="1" dirty="0" smtClean="0">
                <a:solidFill>
                  <a:schemeClr val="bg1"/>
                </a:solidFill>
              </a:rPr>
              <a:t>, </a:t>
            </a:r>
          </a:p>
          <a:p>
            <a:pPr algn="r"/>
            <a:r>
              <a:rPr lang="en-US" sz="2500" i="1" dirty="0" smtClean="0">
                <a:solidFill>
                  <a:schemeClr val="bg1"/>
                </a:solidFill>
              </a:rPr>
              <a:t>Journey for Fair Trade</a:t>
            </a:r>
            <a:endParaRPr lang="en-US" sz="2500" i="1" dirty="0">
              <a:solidFill>
                <a:schemeClr val="bg1"/>
              </a:solidFill>
            </a:endParaRPr>
          </a:p>
        </p:txBody>
      </p:sp>
    </p:spTree>
    <p:extLst>
      <p:ext uri="{BB962C8B-B14F-4D97-AF65-F5344CB8AC3E}">
        <p14:creationId xmlns:p14="http://schemas.microsoft.com/office/powerpoint/2010/main" val="286445094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16632"/>
            <a:ext cx="8640960" cy="6952966"/>
          </a:xfrm>
        </p:spPr>
      </p:pic>
    </p:spTree>
    <p:extLst>
      <p:ext uri="{BB962C8B-B14F-4D97-AF65-F5344CB8AC3E}">
        <p14:creationId xmlns:p14="http://schemas.microsoft.com/office/powerpoint/2010/main" val="5889441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p:cNvSpPr>
            <a:spLocks noGrp="1"/>
          </p:cNvSpPr>
          <p:nvPr>
            <p:ph type="title"/>
          </p:nvPr>
        </p:nvSpPr>
        <p:spPr>
          <a:xfrm>
            <a:off x="493204" y="22337"/>
            <a:ext cx="8229600" cy="1143000"/>
          </a:xfrm>
        </p:spPr>
        <p:txBody>
          <a:bodyPr/>
          <a:lstStyle/>
          <a:p>
            <a:r>
              <a:rPr lang="en-GB" dirty="0" smtClean="0"/>
              <a:t>Fair Trade Principles</a:t>
            </a:r>
            <a:endParaRPr lang="en-GB"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830" y="999034"/>
            <a:ext cx="7632340" cy="5526310"/>
          </a:xfrm>
          <a:prstGeom prst="rect">
            <a:avLst/>
          </a:prstGeom>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172" y="2991"/>
            <a:ext cx="8229600" cy="1143000"/>
          </a:xfrm>
        </p:spPr>
        <p:txBody>
          <a:bodyPr/>
          <a:lstStyle/>
          <a:p>
            <a:pPr algn="l"/>
            <a:r>
              <a:rPr lang="en-US" b="1" dirty="0" smtClean="0"/>
              <a:t>Social inclusion</a:t>
            </a:r>
            <a:endParaRPr lang="en-US" b="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764704"/>
            <a:ext cx="7344816" cy="5925181"/>
          </a:xfrm>
          <a:prstGeom prst="rect">
            <a:avLst/>
          </a:prstGeom>
        </p:spPr>
      </p:pic>
    </p:spTree>
    <p:extLst>
      <p:ext uri="{BB962C8B-B14F-4D97-AF65-F5344CB8AC3E}">
        <p14:creationId xmlns:p14="http://schemas.microsoft.com/office/powerpoint/2010/main" val="1924538037"/>
      </p:ext>
    </p:extLst>
  </p:cSld>
  <p:clrMapOvr>
    <a:masterClrMapping/>
  </p:clrMapOvr>
  <p:transition>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793</TotalTime>
  <Words>676</Words>
  <Application>Microsoft Office PowerPoint</Application>
  <PresentationFormat>On-screen Show (4:3)</PresentationFormat>
  <Paragraphs>95</Paragraphs>
  <Slides>12</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Prompt</vt:lpstr>
      <vt:lpstr>Raleway</vt:lpstr>
      <vt:lpstr>Raleway ExtraBold</vt:lpstr>
      <vt:lpstr>Times New Roman</vt:lpstr>
      <vt:lpstr>Office Theme</vt:lpstr>
      <vt:lpstr>Reduce Inequalities Lesson 3 </vt:lpstr>
      <vt:lpstr>PowerPoint Presentation</vt:lpstr>
      <vt:lpstr>Big ideas</vt:lpstr>
      <vt:lpstr>Learning Objectives- Learners will</vt:lpstr>
      <vt:lpstr>Who earns what from a T-shirt?</vt:lpstr>
      <vt:lpstr>What is fair trade?</vt:lpstr>
      <vt:lpstr>PowerPoint Presentation</vt:lpstr>
      <vt:lpstr>Fair Trade Principles</vt:lpstr>
      <vt:lpstr>Social inclusion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1</dc:title>
  <dc:creator>Alison Clark</dc:creator>
  <cp:lastModifiedBy>Marina Stefanova</cp:lastModifiedBy>
  <cp:revision>77</cp:revision>
  <dcterms:created xsi:type="dcterms:W3CDTF">2018-04-04T16:00:42Z</dcterms:created>
  <dcterms:modified xsi:type="dcterms:W3CDTF">2020-01-15T20:06:28Z</dcterms:modified>
</cp:coreProperties>
</file>